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29"/>
  </p:notesMasterIdLst>
  <p:handoutMasterIdLst>
    <p:handoutMasterId r:id="rId30"/>
  </p:handoutMasterIdLst>
  <p:sldIdLst>
    <p:sldId id="267" r:id="rId2"/>
    <p:sldId id="338" r:id="rId3"/>
    <p:sldId id="269" r:id="rId4"/>
    <p:sldId id="275" r:id="rId5"/>
    <p:sldId id="284" r:id="rId6"/>
    <p:sldId id="271" r:id="rId7"/>
    <p:sldId id="268" r:id="rId8"/>
    <p:sldId id="282" r:id="rId9"/>
    <p:sldId id="333" r:id="rId10"/>
    <p:sldId id="277" r:id="rId11"/>
    <p:sldId id="335" r:id="rId12"/>
    <p:sldId id="289" r:id="rId13"/>
    <p:sldId id="290" r:id="rId14"/>
    <p:sldId id="324" r:id="rId15"/>
    <p:sldId id="327" r:id="rId16"/>
    <p:sldId id="292" r:id="rId17"/>
    <p:sldId id="329" r:id="rId18"/>
    <p:sldId id="342" r:id="rId19"/>
    <p:sldId id="343" r:id="rId20"/>
    <p:sldId id="344" r:id="rId21"/>
    <p:sldId id="346" r:id="rId22"/>
    <p:sldId id="347" r:id="rId23"/>
    <p:sldId id="334" r:id="rId24"/>
    <p:sldId id="349" r:id="rId25"/>
    <p:sldId id="350" r:id="rId26"/>
    <p:sldId id="286" r:id="rId27"/>
    <p:sldId id="274" r:id="rId28"/>
  </p:sldIdLst>
  <p:sldSz cx="12192000" cy="6858000"/>
  <p:notesSz cx="6858000" cy="9144000"/>
  <p:embeddedFontLs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Manrope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752DDB-FA6B-D050-D038-D5776072F4E3}" v="35" dt="2025-04-08T17:00:32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87" autoAdjust="0"/>
    <p:restoredTop sz="77660" autoAdjust="0"/>
  </p:normalViewPr>
  <p:slideViewPr>
    <p:cSldViewPr snapToGrid="0">
      <p:cViewPr varScale="1">
        <p:scale>
          <a:sx n="56" d="100"/>
          <a:sy n="56" d="100"/>
        </p:scale>
        <p:origin x="77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Николаев Лев Александрович" userId="S::224094@student.madi.ru::cef7b876-e917-4199-b6c1-ab02a27dfb34" providerId="AD" clId="Web-{ED752DDB-FA6B-D050-D038-D5776072F4E3}"/>
    <pc:docChg chg="modSld">
      <pc:chgData name="Николаев Лев Александрович" userId="S::224094@student.madi.ru::cef7b876-e917-4199-b6c1-ab02a27dfb34" providerId="AD" clId="Web-{ED752DDB-FA6B-D050-D038-D5776072F4E3}" dt="2025-04-08T17:00:29.423" v="363" actId="20577"/>
      <pc:docMkLst>
        <pc:docMk/>
      </pc:docMkLst>
      <pc:sldChg chg="modNotes">
        <pc:chgData name="Николаев Лев Александрович" userId="S::224094@student.madi.ru::cef7b876-e917-4199-b6c1-ab02a27dfb34" providerId="AD" clId="Web-{ED752DDB-FA6B-D050-D038-D5776072F4E3}" dt="2025-04-08T14:48:44.963" v="73"/>
        <pc:sldMkLst>
          <pc:docMk/>
          <pc:sldMk cId="4041481905" sldId="277"/>
        </pc:sldMkLst>
      </pc:sldChg>
      <pc:sldChg chg="modNotes">
        <pc:chgData name="Николаев Лев Александрович" userId="S::224094@student.madi.ru::cef7b876-e917-4199-b6c1-ab02a27dfb34" providerId="AD" clId="Web-{ED752DDB-FA6B-D050-D038-D5776072F4E3}" dt="2025-04-08T15:22:51.374" v="325"/>
        <pc:sldMkLst>
          <pc:docMk/>
          <pc:sldMk cId="89305390" sldId="286"/>
        </pc:sldMkLst>
      </pc:sldChg>
      <pc:sldChg chg="modNotes">
        <pc:chgData name="Николаев Лев Александрович" userId="S::224094@student.madi.ru::cef7b876-e917-4199-b6c1-ab02a27dfb34" providerId="AD" clId="Web-{ED752DDB-FA6B-D050-D038-D5776072F4E3}" dt="2025-04-08T14:51:50.388" v="118"/>
        <pc:sldMkLst>
          <pc:docMk/>
          <pc:sldMk cId="2515184172" sldId="289"/>
        </pc:sldMkLst>
      </pc:sldChg>
      <pc:sldChg chg="modSp modNotes">
        <pc:chgData name="Николаев Лев Александрович" userId="S::224094@student.madi.ru::cef7b876-e917-4199-b6c1-ab02a27dfb34" providerId="AD" clId="Web-{ED752DDB-FA6B-D050-D038-D5776072F4E3}" dt="2025-04-08T14:54:53.953" v="175"/>
        <pc:sldMkLst>
          <pc:docMk/>
          <pc:sldMk cId="2802006797" sldId="290"/>
        </pc:sldMkLst>
        <pc:spChg chg="mod">
          <ac:chgData name="Николаев Лев Александрович" userId="S::224094@student.madi.ru::cef7b876-e917-4199-b6c1-ab02a27dfb34" providerId="AD" clId="Web-{ED752DDB-FA6B-D050-D038-D5776072F4E3}" dt="2025-04-08T14:32:57.618" v="9" actId="20577"/>
          <ac:spMkLst>
            <pc:docMk/>
            <pc:sldMk cId="2802006797" sldId="290"/>
            <ac:spMk id="453" creationId="{66553CB7-3165-35E9-A250-8DCA8A170D57}"/>
          </ac:spMkLst>
        </pc:spChg>
      </pc:sldChg>
      <pc:sldChg chg="modSp modNotes">
        <pc:chgData name="Николаев Лев Александрович" userId="S::224094@student.madi.ru::cef7b876-e917-4199-b6c1-ab02a27dfb34" providerId="AD" clId="Web-{ED752DDB-FA6B-D050-D038-D5776072F4E3}" dt="2025-04-08T17:00:29.423" v="363" actId="20577"/>
        <pc:sldMkLst>
          <pc:docMk/>
          <pc:sldMk cId="586709741" sldId="292"/>
        </pc:sldMkLst>
        <pc:spChg chg="mod">
          <ac:chgData name="Николаев Лев Александрович" userId="S::224094@student.madi.ru::cef7b876-e917-4199-b6c1-ab02a27dfb34" providerId="AD" clId="Web-{ED752DDB-FA6B-D050-D038-D5776072F4E3}" dt="2025-04-08T17:00:29.423" v="363" actId="20577"/>
          <ac:spMkLst>
            <pc:docMk/>
            <pc:sldMk cId="586709741" sldId="292"/>
            <ac:spMk id="6" creationId="{3A452003-21CC-2FCF-496E-B97AB1EFFF7E}"/>
          </ac:spMkLst>
        </pc:spChg>
      </pc:sldChg>
      <pc:sldChg chg="modNotes">
        <pc:chgData name="Николаев Лев Александрович" userId="S::224094@student.madi.ru::cef7b876-e917-4199-b6c1-ab02a27dfb34" providerId="AD" clId="Web-{ED752DDB-FA6B-D050-D038-D5776072F4E3}" dt="2025-04-08T15:12:58.395" v="266"/>
        <pc:sldMkLst>
          <pc:docMk/>
          <pc:sldMk cId="1702283244" sldId="324"/>
        </pc:sldMkLst>
      </pc:sldChg>
      <pc:sldChg chg="modSp modNotes">
        <pc:chgData name="Николаев Лев Александрович" userId="S::224094@student.madi.ru::cef7b876-e917-4199-b6c1-ab02a27dfb34" providerId="AD" clId="Web-{ED752DDB-FA6B-D050-D038-D5776072F4E3}" dt="2025-04-08T17:00:15.392" v="359" actId="20577"/>
        <pc:sldMkLst>
          <pc:docMk/>
          <pc:sldMk cId="2843380376" sldId="327"/>
        </pc:sldMkLst>
        <pc:spChg chg="mod">
          <ac:chgData name="Николаев Лев Александрович" userId="S::224094@student.madi.ru::cef7b876-e917-4199-b6c1-ab02a27dfb34" providerId="AD" clId="Web-{ED752DDB-FA6B-D050-D038-D5776072F4E3}" dt="2025-04-08T17:00:15.392" v="359" actId="20577"/>
          <ac:spMkLst>
            <pc:docMk/>
            <pc:sldMk cId="2843380376" sldId="327"/>
            <ac:spMk id="4" creationId="{1C261100-1D88-45F9-969A-097CEA461A50}"/>
          </ac:spMkLst>
        </pc:spChg>
      </pc:sldChg>
      <pc:sldChg chg="modSp modNotes">
        <pc:chgData name="Николаев Лев Александрович" userId="S::224094@student.madi.ru::cef7b876-e917-4199-b6c1-ab02a27dfb34" providerId="AD" clId="Web-{ED752DDB-FA6B-D050-D038-D5776072F4E3}" dt="2025-04-08T15:33:54.245" v="344"/>
        <pc:sldMkLst>
          <pc:docMk/>
          <pc:sldMk cId="269601559" sldId="335"/>
        </pc:sldMkLst>
        <pc:spChg chg="mod">
          <ac:chgData name="Николаев Лев Александрович" userId="S::224094@student.madi.ru::cef7b876-e917-4199-b6c1-ab02a27dfb34" providerId="AD" clId="Web-{ED752DDB-FA6B-D050-D038-D5776072F4E3}" dt="2025-04-08T14:32:52.602" v="8" actId="20577"/>
          <ac:spMkLst>
            <pc:docMk/>
            <pc:sldMk cId="269601559" sldId="335"/>
            <ac:spMk id="419" creationId="{0C8082E1-E47A-004B-E716-3C4F8D869F7F}"/>
          </ac:spMkLst>
        </pc:spChg>
      </pc:sldChg>
      <pc:sldChg chg="modNotes">
        <pc:chgData name="Николаев Лев Александрович" userId="S::224094@student.madi.ru::cef7b876-e917-4199-b6c1-ab02a27dfb34" providerId="AD" clId="Web-{ED752DDB-FA6B-D050-D038-D5776072F4E3}" dt="2025-04-08T15:20:57.247" v="322"/>
        <pc:sldMkLst>
          <pc:docMk/>
          <pc:sldMk cId="3053114467" sldId="35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410BD3C9-AD87-8891-AA5F-3560367CBC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51C0C03-0D99-7CEF-CAD2-DB83AD94A9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A30B9C-2A5C-4FB3-8876-9FA224A47D49}" type="datetimeFigureOut">
              <a:rPr lang="ru-RU" smtClean="0"/>
              <a:t>09.04.2025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F6F0F59-2D37-93CE-7A55-B79F7B223D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CD29BD9-E376-A54F-B17C-729CEF553C2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E7EB7-4E6B-44FD-BDDC-24A462688FB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68379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Представиться! </a:t>
            </a:r>
            <a:br>
              <a:rPr lang="ru-RU" dirty="0"/>
            </a:br>
            <a:r>
              <a:rPr lang="ru-RU" dirty="0"/>
              <a:t>Меня зовут..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Сегодня Я вам расскажу про </a:t>
            </a:r>
            <a:r>
              <a:rPr lang="en-US" dirty="0" err="1"/>
              <a:t>pg_orchestrator</a:t>
            </a:r>
            <a:r>
              <a:rPr lang="ru-RU" dirty="0"/>
              <a:t>- новый инструмент в мире</a:t>
            </a:r>
            <a:r>
              <a:rPr lang="en-US" dirty="0"/>
              <a:t> </a:t>
            </a:r>
            <a:r>
              <a:rPr lang="ru-RU" dirty="0"/>
              <a:t>обновления и тестирования СУБД </a:t>
            </a:r>
            <a:r>
              <a:rPr lang="en-US" dirty="0"/>
              <a:t>PostgreSQL</a:t>
            </a:r>
            <a:br>
              <a:rPr lang="ru-RU" dirty="0"/>
            </a:br>
            <a:endParaRPr dirty="0"/>
          </a:p>
        </p:txBody>
      </p:sp>
      <p:sp>
        <p:nvSpPr>
          <p:cNvPr id="400" name="Google Shape;4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DE2CBEC7-376B-6209-21BA-47734D733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>
            <a:extLst>
              <a:ext uri="{FF2B5EF4-FFF2-40B4-BE49-F238E27FC236}">
                <a16:creationId xmlns:a16="http://schemas.microsoft.com/office/drawing/2014/main" id="{47E2A9D2-58A8-E52A-39EB-385B1B01A0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ru-RU" dirty="0" err="1"/>
              <a:t>Orchestrator</a:t>
            </a:r>
            <a:r>
              <a:rPr lang="ru-RU" dirty="0"/>
              <a:t> работает в изолированном окружении, что позволяет безопасно и стабильно проводить тестирование</a:t>
            </a:r>
          </a:p>
          <a:p>
            <a:pPr>
              <a:buNone/>
            </a:pPr>
            <a:endParaRPr lang="ru-RU" dirty="0"/>
          </a:p>
          <a:p>
            <a:r>
              <a:rPr lang="ru-RU" dirty="0"/>
              <a:t>Так как оркестратор работает в изолированном окружении, то я хотел бы остановиться на его конфигурации </a:t>
            </a:r>
          </a:p>
          <a:p>
            <a:endParaRPr lang="ru-RU" dirty="0"/>
          </a:p>
          <a:p>
            <a:pPr>
              <a:buNone/>
            </a:pPr>
            <a:r>
              <a:rPr lang="ru-RU" dirty="0"/>
              <a:t>Вы можете использовать стандартные образы из </a:t>
            </a:r>
            <a:r>
              <a:rPr lang="ru-RU" dirty="0" err="1"/>
              <a:t>Docker</a:t>
            </a:r>
            <a:r>
              <a:rPr lang="ru-RU" dirty="0"/>
              <a:t> </a:t>
            </a:r>
            <a:r>
              <a:rPr lang="ru-RU" dirty="0" err="1"/>
              <a:t>Hub</a:t>
            </a:r>
            <a:r>
              <a:rPr lang="ru-RU" dirty="0"/>
              <a:t> или указать свой репозиторий с нужным образом.</a:t>
            </a:r>
          </a:p>
          <a:p>
            <a:pPr>
              <a:buNone/>
            </a:pPr>
            <a:r>
              <a:rPr lang="ru-RU" dirty="0"/>
              <a:t>Если образ не найден на системе, </a:t>
            </a:r>
            <a:r>
              <a:rPr lang="ru-RU" dirty="0" err="1"/>
              <a:t>pg_orchestrator</a:t>
            </a:r>
            <a:r>
              <a:rPr lang="ru-RU" dirty="0"/>
              <a:t> автоматически предложит авторизоваться в указанном репозитории, загрузит образ и запустит контейнер с заданными параметрами.</a:t>
            </a:r>
          </a:p>
          <a:p>
            <a:pPr>
              <a:buNone/>
            </a:pPr>
            <a:r>
              <a:rPr lang="ru-RU" dirty="0"/>
              <a:t>Каждый запущенный контейнер работает в собственной изолированной сети.</a:t>
            </a:r>
          </a:p>
          <a:p>
            <a:pPr>
              <a:buNone/>
            </a:pPr>
            <a:r>
              <a:rPr lang="ru-RU" dirty="0"/>
              <a:t>В YAML-конфигурации можно задавать порты для контейнера, например: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/>
              <a:t>host_port</a:t>
            </a:r>
            <a:r>
              <a:rPr lang="ru-RU" dirty="0"/>
              <a:t> – порт на хосте, который </a:t>
            </a:r>
            <a:r>
              <a:rPr lang="ru-RU" dirty="0" err="1"/>
              <a:t>маппится</a:t>
            </a:r>
            <a:r>
              <a:rPr lang="ru-RU" dirty="0"/>
              <a:t> на контейнер.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/>
              <a:t>container_port</a:t>
            </a:r>
            <a:r>
              <a:rPr lang="ru-RU" dirty="0"/>
              <a:t> – порт внутри, необходимый для взаимодействия </a:t>
            </a:r>
            <a:r>
              <a:rPr lang="ru-RU" dirty="0" err="1"/>
              <a:t>Orchestrator’а</a:t>
            </a:r>
            <a:endParaRPr lang="ru-RU" dirty="0"/>
          </a:p>
        </p:txBody>
      </p:sp>
      <p:sp>
        <p:nvSpPr>
          <p:cNvPr id="416" name="Google Shape;416;p14:notes">
            <a:extLst>
              <a:ext uri="{FF2B5EF4-FFF2-40B4-BE49-F238E27FC236}">
                <a16:creationId xmlns:a16="http://schemas.microsoft.com/office/drawing/2014/main" id="{3D33F7E4-AE6F-AC69-262E-1BC8E3006A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0520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6A290089-3DAA-6695-EE3B-46C395807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>
            <a:extLst>
              <a:ext uri="{FF2B5EF4-FFF2-40B4-BE49-F238E27FC236}">
                <a16:creationId xmlns:a16="http://schemas.microsoft.com/office/drawing/2014/main" id="{E16D1A94-40B6-9215-5C90-4EDF2990CF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ru-RU" dirty="0"/>
              <a:t>Теперь рассмотрим возможности двух модулей.</a:t>
            </a:r>
          </a:p>
          <a:p>
            <a:pPr marL="228600" indent="0"/>
            <a:r>
              <a:rPr lang="ru-RU" b="1" dirty="0"/>
              <a:t>Модуль </a:t>
            </a:r>
            <a:r>
              <a:rPr lang="ru-RU" b="1" dirty="0" err="1"/>
              <a:t>Upgrade</a:t>
            </a:r>
            <a:r>
              <a:rPr lang="ru-RU" dirty="0"/>
              <a:t>:</a:t>
            </a:r>
            <a:br>
              <a:rPr lang="ru-RU" dirty="0"/>
            </a:br>
            <a:r>
              <a:rPr lang="ru-RU" dirty="0"/>
              <a:t>выполняет гибкую проверка обновлений, включая установку СУБД как из пакетов так и из исходного кода</a:t>
            </a:r>
          </a:p>
          <a:p>
            <a:pPr marL="228600" indent="0"/>
            <a:r>
              <a:rPr lang="ru-RU" dirty="0"/>
              <a:t>так же имеется возможность в использовании хуков.</a:t>
            </a:r>
          </a:p>
          <a:p>
            <a:pPr marL="228600" indent="0"/>
            <a:r>
              <a:rPr lang="ru-RU" dirty="0"/>
              <a:t>Хуки это скрипты с расширениями </a:t>
            </a:r>
            <a:r>
              <a:rPr lang="en-US" dirty="0"/>
              <a:t>.</a:t>
            </a:r>
            <a:r>
              <a:rPr lang="en-US" err="1"/>
              <a:t>py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dirty="0"/>
              <a:t>.</a:t>
            </a:r>
            <a:r>
              <a:rPr lang="en-US" err="1"/>
              <a:t>sh</a:t>
            </a:r>
            <a:r>
              <a:rPr lang="ru-RU" dirty="0"/>
              <a:t>. </a:t>
            </a:r>
          </a:p>
          <a:p>
            <a:pPr marL="228600" indent="0"/>
            <a:r>
              <a:rPr lang="ru-RU" dirty="0"/>
              <a:t>Они могут быть запущены как для подготовки будущего этапа обновления, так и выполняться после</a:t>
            </a:r>
          </a:p>
          <a:p>
            <a:pPr marL="228600" indent="0"/>
            <a:r>
              <a:rPr lang="ru-RU" b="1" dirty="0"/>
              <a:t>Модуль </a:t>
            </a:r>
            <a:r>
              <a:rPr lang="ru-RU" b="1" dirty="0" err="1"/>
              <a:t>Perf</a:t>
            </a:r>
            <a:r>
              <a:rPr lang="ru-RU" dirty="0"/>
              <a:t>:</a:t>
            </a:r>
            <a:br>
              <a:rPr lang="ru-RU" dirty="0"/>
            </a:br>
            <a:r>
              <a:rPr lang="ru-RU" dirty="0"/>
              <a:t>выполняет автоматическое сопоставление плана запроса с ожидаемыми,</a:t>
            </a:r>
            <a:r>
              <a:rPr lang="en-US" dirty="0"/>
              <a:t> </a:t>
            </a:r>
            <a:r>
              <a:rPr lang="ru-RU" dirty="0"/>
              <a:t>а так же  замер времени выполнения запросов с учётом заданного коэффициента производительности</a:t>
            </a:r>
          </a:p>
        </p:txBody>
      </p:sp>
      <p:sp>
        <p:nvSpPr>
          <p:cNvPr id="416" name="Google Shape;416;p14:notes">
            <a:extLst>
              <a:ext uri="{FF2B5EF4-FFF2-40B4-BE49-F238E27FC236}">
                <a16:creationId xmlns:a16="http://schemas.microsoft.com/office/drawing/2014/main" id="{F714AC32-0D2B-D810-1EE3-94B930FDB3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9823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130CBEA0-374E-EA89-80C6-65FBC82AA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>
            <a:extLst>
              <a:ext uri="{FF2B5EF4-FFF2-40B4-BE49-F238E27FC236}">
                <a16:creationId xmlns:a16="http://schemas.microsoft.com/office/drawing/2014/main" id="{B4186681-1226-CD4B-5020-11A87B3064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 данном слайде вы видите сценарную технику описания взаимодействия, или диаграмму </a:t>
            </a:r>
            <a:r>
              <a:rPr lang="en-US" dirty="0"/>
              <a:t>Use Case</a:t>
            </a:r>
            <a:endParaRPr lang="ru-RU" dirty="0"/>
          </a:p>
          <a:p>
            <a:pPr marL="0" indent="0"/>
            <a:r>
              <a:rPr lang="ru-RU" dirty="0"/>
              <a:t>Первым этапом разработки нашего инструмента </a:t>
            </a:r>
            <a:r>
              <a:rPr lang="en-US" dirty="0"/>
              <a:t>и</a:t>
            </a:r>
            <a:r>
              <a:rPr lang="ru-RU" dirty="0"/>
              <a:t>стало выявление функциональных требований по ролям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/>
              <a:t>На текущий момент все функциональные блоки реализованы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/>
              <a:t>Часть из них мы рассмотрим далее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На практическом примере</a:t>
            </a:r>
          </a:p>
        </p:txBody>
      </p:sp>
      <p:sp>
        <p:nvSpPr>
          <p:cNvPr id="416" name="Google Shape;416;p14:notes">
            <a:extLst>
              <a:ext uri="{FF2B5EF4-FFF2-40B4-BE49-F238E27FC236}">
                <a16:creationId xmlns:a16="http://schemas.microsoft.com/office/drawing/2014/main" id="{1ED09C5A-A29C-010B-7B0C-54D03DA9CC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4763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>
          <a:extLst>
            <a:ext uri="{FF2B5EF4-FFF2-40B4-BE49-F238E27FC236}">
              <a16:creationId xmlns:a16="http://schemas.microsoft.com/office/drawing/2014/main" id="{8FA8A20E-783E-21EA-6980-9FF74CB8E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8:notes">
            <a:extLst>
              <a:ext uri="{FF2B5EF4-FFF2-40B4-BE49-F238E27FC236}">
                <a16:creationId xmlns:a16="http://schemas.microsoft.com/office/drawing/2014/main" id="{825D96AE-B48B-35B6-9495-566EA5015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defRPr/>
            </a:pPr>
            <a:r>
              <a:rPr lang="ru-RU" dirty="0"/>
              <a:t>Рассмотрим логику работы </a:t>
            </a:r>
            <a:r>
              <a:rPr lang="ru-RU" dirty="0" err="1"/>
              <a:t>окрестратора</a:t>
            </a:r>
            <a:r>
              <a:rPr lang="ru-RU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/>
              <a:t>Основная идея решения заключается в том, что все процессы </a:t>
            </a:r>
            <a:r>
              <a:rPr lang="ru-RU" dirty="0" err="1"/>
              <a:t>предрелизного</a:t>
            </a:r>
            <a:r>
              <a:rPr lang="ru-RU" dirty="0"/>
              <a:t> тестирования объединены в одном инструменте. </a:t>
            </a:r>
          </a:p>
          <a:p>
            <a:pPr marL="0" indent="0">
              <a:defRPr/>
            </a:pPr>
            <a:r>
              <a:rPr lang="ru-RU" dirty="0"/>
              <a:t>Мы используем YAML‑конфигурации, для того чтобы описать сценарии обновлений и тестирования, а затем запускаем их в изолированном </a:t>
            </a:r>
            <a:r>
              <a:rPr lang="ru-RU" dirty="0" err="1"/>
              <a:t>Docker</a:t>
            </a:r>
            <a:r>
              <a:rPr lang="ru-RU" dirty="0"/>
              <a:t>‑окружении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  <a:p>
            <a:pPr marL="0" indent="0">
              <a:defRPr/>
            </a:pPr>
            <a:r>
              <a:rPr lang="ru-RU" dirty="0"/>
              <a:t>В общей диаграмме видно, что данные процессы разделены на два модуля: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/>
              <a:t>Upgrade</a:t>
            </a:r>
            <a:r>
              <a:rPr lang="ru-RU" dirty="0"/>
              <a:t>, предназначен для проверки корректности </a:t>
            </a:r>
            <a:r>
              <a:rPr lang="ru-RU" dirty="0" err="1"/>
              <a:t>обнолвений</a:t>
            </a:r>
            <a:r>
              <a:rPr lang="ru-RU" dirty="0"/>
              <a:t> базы данных.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 err="1"/>
              <a:t>Perf</a:t>
            </a:r>
            <a:r>
              <a:rPr lang="ru-RU" dirty="0"/>
              <a:t>, анализирует производительность запросов — сравнивая планы выполнения и замеряя время выполнения.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p18:notes">
            <a:extLst>
              <a:ext uri="{FF2B5EF4-FFF2-40B4-BE49-F238E27FC236}">
                <a16:creationId xmlns:a16="http://schemas.microsoft.com/office/drawing/2014/main" id="{F57F96F5-AD4F-C98B-0731-7D7F25BB50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310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03E6F704-A3E6-B302-1ABB-897D9F752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>
            <a:extLst>
              <a:ext uri="{FF2B5EF4-FFF2-40B4-BE49-F238E27FC236}">
                <a16:creationId xmlns:a16="http://schemas.microsoft.com/office/drawing/2014/main" id="{A69375BD-88D0-7181-A715-F6CA35F544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ru-RU" dirty="0"/>
              <a:t>Сейчас мы рассмотрим логику работы модуля </a:t>
            </a:r>
            <a:r>
              <a:rPr lang="en-US" dirty="0" err="1"/>
              <a:t>Perfomance</a:t>
            </a:r>
            <a:r>
              <a:rPr lang="en-US" dirty="0"/>
              <a:t> </a:t>
            </a:r>
            <a:endParaRPr lang="ru-RU" dirty="0"/>
          </a:p>
          <a:p>
            <a:pPr marL="0" indent="0"/>
            <a:r>
              <a:rPr lang="ru-RU"/>
              <a:t>Первым этапом у нас происходит инициализация базы данных</a:t>
            </a:r>
            <a:endParaRPr lang="ru-RU"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YAML-файле это отражено через параметр </a:t>
            </a:r>
            <a:r>
              <a:rPr lang="ru-RU" dirty="0" err="1"/>
              <a:t>db_initial_script</a:t>
            </a:r>
            <a:r>
              <a:rPr lang="ru-RU" dirty="0"/>
              <a:t>: fill_db.sh (поле </a:t>
            </a:r>
            <a:r>
              <a:rPr lang="en-US" dirty="0" err="1"/>
              <a:t>db_initial_script</a:t>
            </a:r>
            <a:r>
              <a:rPr lang="en-US" dirty="0"/>
              <a:t> </a:t>
            </a:r>
            <a:r>
              <a:rPr lang="ru-RU" dirty="0"/>
              <a:t>указывается опционально и выполняется сразу же после инициализации БД)</a:t>
            </a:r>
            <a:endParaRPr lang="ru-RU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Мы также указываем, что это модуль </a:t>
            </a:r>
            <a:r>
              <a:rPr lang="ru-RU" dirty="0" err="1"/>
              <a:t>Perf</a:t>
            </a:r>
            <a:r>
              <a:rPr lang="ru-RU" dirty="0"/>
              <a:t> (</a:t>
            </a:r>
            <a:r>
              <a:rPr lang="ru-RU" dirty="0" err="1"/>
              <a:t>kind</a:t>
            </a:r>
            <a:r>
              <a:rPr lang="ru-RU" dirty="0"/>
              <a:t>: </a:t>
            </a:r>
            <a:r>
              <a:rPr lang="ru-RU" dirty="0" err="1"/>
              <a:t>perf</a:t>
            </a:r>
            <a:r>
              <a:rPr lang="ru-RU" dirty="0"/>
              <a:t>), и задаём параметры базы, включая тип сборки (</a:t>
            </a:r>
            <a:r>
              <a:rPr lang="ru-RU" dirty="0" err="1"/>
              <a:t>pgdg</a:t>
            </a:r>
            <a:r>
              <a:rPr lang="ru-RU" dirty="0"/>
              <a:t>), конкретную версию (16.4) и порт, на котором будем проводить тесты.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Такая конфигурация помогает точно определить, какую базу мы инициализируем и как её готовим к тестированию</a:t>
            </a:r>
            <a:endParaRPr dirty="0"/>
          </a:p>
        </p:txBody>
      </p:sp>
      <p:sp>
        <p:nvSpPr>
          <p:cNvPr id="416" name="Google Shape;416;p14:notes">
            <a:extLst>
              <a:ext uri="{FF2B5EF4-FFF2-40B4-BE49-F238E27FC236}">
                <a16:creationId xmlns:a16="http://schemas.microsoft.com/office/drawing/2014/main" id="{678AAF1D-8BEB-58C7-1285-153290EEC3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1187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0E8416FC-C971-A673-73DA-FF4D24987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>
            <a:extLst>
              <a:ext uri="{FF2B5EF4-FFF2-40B4-BE49-F238E27FC236}">
                <a16:creationId xmlns:a16="http://schemas.microsoft.com/office/drawing/2014/main" id="{BE823748-E24C-4758-73EF-CD0F864082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ru-RU" dirty="0"/>
              <a:t>Модуль </a:t>
            </a:r>
            <a:r>
              <a:rPr lang="ru-RU" dirty="0" err="1"/>
              <a:t>Perf</a:t>
            </a:r>
            <a:r>
              <a:rPr lang="ru-RU" dirty="0"/>
              <a:t> запускается с пре-скриптов, которые готовят окружение, </a:t>
            </a:r>
            <a:endParaRPr lang="en-US" dirty="0"/>
          </a:p>
          <a:p>
            <a:pPr marL="0" indent="0"/>
            <a:r>
              <a:rPr lang="ru-RU" dirty="0"/>
              <a:t>затем для каждого кейса мы можем задать EXPLAIN-запросы или замер времени выполнения определенного запроса. </a:t>
            </a:r>
            <a:endParaRPr lang="en-US"/>
          </a:p>
          <a:p>
            <a:pPr marL="0" indent="0"/>
            <a:endParaRPr lang="ru-RU" dirty="0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После выполнения кейса срабатывают пост-скрипты, которые могут подготовить СУБД к следующему </a:t>
            </a:r>
            <a:r>
              <a:rPr lang="en-US" dirty="0"/>
              <a:t>case</a:t>
            </a:r>
            <a:r>
              <a:rPr lang="ru-RU" dirty="0"/>
              <a:t>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Если кейсов несколько, процесс повторяется в цикле, пока не будут проверены все сценарии.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Так же немаловажно, что внутри </a:t>
            </a:r>
            <a:r>
              <a:rPr lang="en-US" dirty="0"/>
              <a:t>cases </a:t>
            </a:r>
            <a:r>
              <a:rPr lang="ru-RU" dirty="0"/>
              <a:t>мы можем задать сразу несколько циклов с разными файлами или параметрами</a:t>
            </a:r>
            <a:br>
              <a:rPr lang="ru-RU" dirty="0"/>
            </a:br>
            <a:r>
              <a:rPr lang="ru-RU" dirty="0"/>
              <a:t>Каждый новый </a:t>
            </a:r>
            <a:r>
              <a:rPr lang="en-US" dirty="0"/>
              <a:t>case </a:t>
            </a:r>
            <a:r>
              <a:rPr lang="ru-RU" dirty="0"/>
              <a:t>начинается с заполнения его наименования то есть поле --</a:t>
            </a:r>
            <a:r>
              <a:rPr lang="en-US" dirty="0"/>
              <a:t>name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Внутри поля </a:t>
            </a:r>
            <a:r>
              <a:rPr lang="en-US" dirty="0"/>
              <a:t>expected </a:t>
            </a:r>
            <a:r>
              <a:rPr lang="ru-RU" dirty="0"/>
              <a:t>мы  так же можем заполнить сразу несколько эталонных файлов с которыми будет сравниваться план выполнения запроса</a:t>
            </a:r>
            <a:endParaRPr dirty="0"/>
          </a:p>
        </p:txBody>
      </p:sp>
      <p:sp>
        <p:nvSpPr>
          <p:cNvPr id="416" name="Google Shape;416;p14:notes">
            <a:extLst>
              <a:ext uri="{FF2B5EF4-FFF2-40B4-BE49-F238E27FC236}">
                <a16:creationId xmlns:a16="http://schemas.microsoft.com/office/drawing/2014/main" id="{46AF2D54-C1BF-CE69-3C46-1E5AE4041C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8972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0C289A52-D885-08EC-7EB4-2A3416630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>
            <a:extLst>
              <a:ext uri="{FF2B5EF4-FFF2-40B4-BE49-F238E27FC236}">
                <a16:creationId xmlns:a16="http://schemas.microsoft.com/office/drawing/2014/main" id="{C875D0BD-79D9-59C9-6F4F-2F56686956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ru-RU" dirty="0"/>
              <a:t>Архитектора модуля </a:t>
            </a:r>
            <a:r>
              <a:rPr lang="en-US" dirty="0"/>
              <a:t>Upgrade </a:t>
            </a:r>
            <a:r>
              <a:rPr lang="ru-RU" dirty="0"/>
              <a:t>в целом схожа в логикой модуля </a:t>
            </a:r>
            <a:r>
              <a:rPr lang="en-US" dirty="0" err="1"/>
              <a:t>Perfomance</a:t>
            </a:r>
            <a:r>
              <a:rPr lang="en-US" dirty="0"/>
              <a:t> </a:t>
            </a:r>
            <a:br>
              <a:rPr lang="ru-RU" dirty="0"/>
            </a:b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Модуль </a:t>
            </a:r>
            <a:r>
              <a:rPr lang="ru-RU" dirty="0" err="1"/>
              <a:t>Upgrade</a:t>
            </a:r>
            <a:r>
              <a:rPr lang="ru-RU" dirty="0"/>
              <a:t> работает по этапам. Сначала база инициализируется, затем выполняются пре-скрипты для подготовки. Далее выбирается стратегия обновления, и для каждого шага (если их несколько) выполняется миграция. После этого могут быть запущены </a:t>
            </a:r>
            <a:r>
              <a:rPr lang="en-US" dirty="0"/>
              <a:t>post </a:t>
            </a:r>
            <a:r>
              <a:rPr lang="ru-RU" dirty="0"/>
              <a:t>скрипты.</a:t>
            </a:r>
          </a:p>
          <a:p>
            <a:pPr marL="0" indent="0"/>
            <a:r>
              <a:rPr lang="ru-RU" dirty="0"/>
              <a:t>Далее проверяется целостность прохождения текущего этапа обновления</a:t>
            </a:r>
            <a:endParaRPr lang="en-US" dirty="0"/>
          </a:p>
          <a:p>
            <a:pPr marL="0" indent="0"/>
            <a:r>
              <a:rPr lang="ru-RU" dirty="0"/>
              <a:t>затем снова повторяется если у нас указано несколько шагов.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Такой процесс позволяет заранее тестировать обновления и выявлять проблемы</a:t>
            </a:r>
            <a:endParaRPr dirty="0"/>
          </a:p>
        </p:txBody>
      </p:sp>
      <p:sp>
        <p:nvSpPr>
          <p:cNvPr id="416" name="Google Shape;416;p14:notes">
            <a:extLst>
              <a:ext uri="{FF2B5EF4-FFF2-40B4-BE49-F238E27FC236}">
                <a16:creationId xmlns:a16="http://schemas.microsoft.com/office/drawing/2014/main" id="{A3C06D04-410E-6899-C448-397453A20B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718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>
          <a:extLst>
            <a:ext uri="{FF2B5EF4-FFF2-40B4-BE49-F238E27FC236}">
              <a16:creationId xmlns:a16="http://schemas.microsoft.com/office/drawing/2014/main" id="{99C949E1-0EC6-C8ED-7092-41A78BB18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8:notes">
            <a:extLst>
              <a:ext uri="{FF2B5EF4-FFF2-40B4-BE49-F238E27FC236}">
                <a16:creationId xmlns:a16="http://schemas.microsoft.com/office/drawing/2014/main" id="{031C1757-B346-52EA-115B-93BE11A992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ru-RU" dirty="0"/>
              <a:t>«На этом слайде я хочу рассказать, с чего всё началось.</a:t>
            </a:r>
          </a:p>
          <a:p>
            <a:pPr>
              <a:buNone/>
            </a:pPr>
            <a:r>
              <a:rPr lang="ru-RU" dirty="0"/>
              <a:t>Я работал с базой данных </a:t>
            </a:r>
            <a:r>
              <a:rPr lang="ru-RU" dirty="0" err="1"/>
              <a:t>Tantor</a:t>
            </a:r>
            <a:r>
              <a:rPr lang="ru-RU" dirty="0"/>
              <a:t> Basic Edition 15, которую требовалось обновить до версии </a:t>
            </a:r>
            <a:r>
              <a:rPr lang="ru-RU" dirty="0" err="1"/>
              <a:t>Tantor</a:t>
            </a:r>
            <a:r>
              <a:rPr lang="ru-RU" dirty="0"/>
              <a:t> Basic Edition 16 для получения новых возможностей и улучшенной</a:t>
            </a:r>
            <a:r>
              <a:rPr lang="en-US" dirty="0"/>
              <a:t> </a:t>
            </a:r>
            <a:r>
              <a:rPr lang="ru-RU" dirty="0"/>
              <a:t>производительности.</a:t>
            </a:r>
          </a:p>
          <a:p>
            <a:pPr>
              <a:buNone/>
            </a:pPr>
            <a:r>
              <a:rPr lang="ru-RU" dirty="0"/>
              <a:t>Ручное обновление оказалось очень сложным: нужно было выполнить множество команд, скопировать конфигурации, запустить миграционные инструменты.</a:t>
            </a:r>
          </a:p>
          <a:p>
            <a:pPr>
              <a:buNone/>
            </a:pPr>
            <a:r>
              <a:rPr lang="ru-RU" dirty="0"/>
              <a:t>В процессе обновления я столкнулся с проблемой при обновлении расширения </a:t>
            </a:r>
            <a:r>
              <a:rPr lang="ru-RU" dirty="0" err="1"/>
              <a:t>pgaudit</a:t>
            </a:r>
            <a:r>
              <a:rPr lang="ru-RU" dirty="0"/>
              <a:t> – система не находила корректный путь обновления.</a:t>
            </a:r>
          </a:p>
          <a:p>
            <a:pPr>
              <a:buNone/>
            </a:pPr>
            <a:r>
              <a:rPr lang="ru-RU" dirty="0"/>
              <a:t>Этот опыт показал, что необходимо автоматизировать и протестировать обновление до выхода релиза.</a:t>
            </a:r>
          </a:p>
          <a:p>
            <a:endParaRPr lang="ru-RU" dirty="0"/>
          </a:p>
          <a:p>
            <a:r>
              <a:rPr lang="ru-RU" dirty="0"/>
              <a:t>Именно это стало отправной точкой для создания </a:t>
            </a:r>
            <a:r>
              <a:rPr lang="ru-RU" dirty="0" err="1"/>
              <a:t>PostgreSQL</a:t>
            </a:r>
            <a:r>
              <a:rPr lang="ru-RU" dirty="0"/>
              <a:t> </a:t>
            </a:r>
            <a:r>
              <a:rPr lang="ru-RU" dirty="0" err="1"/>
              <a:t>Orchestrator</a:t>
            </a:r>
            <a:r>
              <a:rPr lang="ru-RU" dirty="0"/>
              <a:t>.»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p18:notes">
            <a:extLst>
              <a:ext uri="{FF2B5EF4-FFF2-40B4-BE49-F238E27FC236}">
                <a16:creationId xmlns:a16="http://schemas.microsoft.com/office/drawing/2014/main" id="{AA32BF54-3803-3A61-9B35-C1D35EB152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1467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13D35920-B2CF-258A-5DCF-B5163E33F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>
            <a:extLst>
              <a:ext uri="{FF2B5EF4-FFF2-40B4-BE49-F238E27FC236}">
                <a16:creationId xmlns:a16="http://schemas.microsoft.com/office/drawing/2014/main" id="{238FC22C-F094-A477-593B-FA2A0DF93E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«На этом слайде я показываю текущую базу 15 BE. Здесь видно, что у нас установлена версия 15.12.0, а список расширений подтверждает, что </a:t>
            </a:r>
            <a:r>
              <a:rPr lang="ru-RU" dirty="0" err="1"/>
              <a:t>pgaudit</a:t>
            </a:r>
            <a:r>
              <a:rPr lang="ru-RU" dirty="0"/>
              <a:t> работает в версии 1.7.»</a:t>
            </a:r>
            <a:endParaRPr dirty="0"/>
          </a:p>
        </p:txBody>
      </p:sp>
      <p:sp>
        <p:nvSpPr>
          <p:cNvPr id="416" name="Google Shape;416;p14:notes">
            <a:extLst>
              <a:ext uri="{FF2B5EF4-FFF2-40B4-BE49-F238E27FC236}">
                <a16:creationId xmlns:a16="http://schemas.microsoft.com/office/drawing/2014/main" id="{0D2C7119-4D64-9B66-A4AF-19134F649A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6253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152645D6-D47A-886A-4A05-892F0BBC5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>
            <a:extLst>
              <a:ext uri="{FF2B5EF4-FFF2-40B4-BE49-F238E27FC236}">
                <a16:creationId xmlns:a16="http://schemas.microsoft.com/office/drawing/2014/main" id="{D9EBC988-A572-0359-F458-FD5118417E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«Процесс обновления  в данном случае выполнялся вручную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После работы </a:t>
            </a:r>
            <a:r>
              <a:rPr lang="en-US" dirty="0" err="1"/>
              <a:t>pg_upgrade</a:t>
            </a:r>
            <a:r>
              <a:rPr lang="en-US" dirty="0"/>
              <a:t> </a:t>
            </a:r>
            <a:r>
              <a:rPr lang="ru-RU" dirty="0"/>
              <a:t>у нас создался файл </a:t>
            </a:r>
            <a:r>
              <a:rPr lang="en-US" sz="1200" dirty="0" err="1">
                <a:solidFill>
                  <a:schemeClr val="bg1"/>
                </a:solidFill>
                <a:highlight>
                  <a:srgbClr val="800080"/>
                </a:highlight>
                <a:latin typeface="Consolas"/>
                <a:ea typeface="Consolas"/>
                <a:cs typeface="Consolas"/>
                <a:sym typeface="Consolas"/>
              </a:rPr>
              <a:t>update_extensions.sql</a:t>
            </a:r>
            <a:r>
              <a:rPr lang="ru-RU" sz="1200" dirty="0">
                <a:solidFill>
                  <a:schemeClr val="bg1"/>
                </a:solidFill>
                <a:highlight>
                  <a:srgbClr val="800080"/>
                </a:highlight>
                <a:latin typeface="Consolas"/>
                <a:ea typeface="Consolas"/>
                <a:cs typeface="Consolas"/>
                <a:sym typeface="Consolas"/>
              </a:rPr>
              <a:t> для обновления расширения </a:t>
            </a:r>
            <a:r>
              <a:rPr lang="en-US" sz="1200" dirty="0" err="1">
                <a:solidFill>
                  <a:schemeClr val="bg1"/>
                </a:solidFill>
                <a:highlight>
                  <a:srgbClr val="800080"/>
                </a:highlight>
                <a:latin typeface="Consolas"/>
                <a:ea typeface="Consolas"/>
                <a:cs typeface="Consolas"/>
                <a:sym typeface="Consolas"/>
              </a:rPr>
              <a:t>pgaudit</a:t>
            </a:r>
            <a:r>
              <a:rPr lang="en-US" sz="1200" dirty="0">
                <a:solidFill>
                  <a:schemeClr val="bg1"/>
                </a:solidFill>
                <a:highlight>
                  <a:srgbClr val="80008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200" dirty="0">
                <a:solidFill>
                  <a:schemeClr val="bg1"/>
                </a:solidFill>
                <a:highlight>
                  <a:srgbClr val="800080"/>
                </a:highlight>
                <a:latin typeface="Consolas"/>
                <a:ea typeface="Consolas"/>
                <a:cs typeface="Consolas"/>
                <a:sym typeface="Consolas"/>
              </a:rPr>
              <a:t>до последней версии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>
              <a:solidFill>
                <a:schemeClr val="bg1"/>
              </a:solidFill>
              <a:highlight>
                <a:srgbClr val="800080"/>
              </a:highlight>
              <a:latin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dirty="0"/>
            </a:br>
            <a:endParaRPr dirty="0"/>
          </a:p>
        </p:txBody>
      </p:sp>
      <p:sp>
        <p:nvSpPr>
          <p:cNvPr id="416" name="Google Shape;416;p14:notes">
            <a:extLst>
              <a:ext uri="{FF2B5EF4-FFF2-40B4-BE49-F238E27FC236}">
                <a16:creationId xmlns:a16="http://schemas.microsoft.com/office/drawing/2014/main" id="{7606A97B-BF82-83B2-A9B8-9392F5662B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601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>
          <a:extLst>
            <a:ext uri="{FF2B5EF4-FFF2-40B4-BE49-F238E27FC236}">
              <a16:creationId xmlns:a16="http://schemas.microsoft.com/office/drawing/2014/main" id="{97826DE6-28D2-6276-1C53-3CD50E2AC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3:notes">
            <a:extLst>
              <a:ext uri="{FF2B5EF4-FFF2-40B4-BE49-F238E27FC236}">
                <a16:creationId xmlns:a16="http://schemas.microsoft.com/office/drawing/2014/main" id="{EDD0A37D-EEC3-2E16-B6A9-4D70F67F4E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Прежде чем мы начнем, хочу предоставить Вам </a:t>
            </a:r>
            <a:r>
              <a:rPr lang="en-US" dirty="0"/>
              <a:t>QR-code</a:t>
            </a:r>
            <a:r>
              <a:rPr lang="ru-RU" dirty="0"/>
              <a:t>, который ведет на репозиторий нашего мероприятия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Где вы можете позже посмотреть данную презентацию</a:t>
            </a:r>
          </a:p>
        </p:txBody>
      </p:sp>
      <p:sp>
        <p:nvSpPr>
          <p:cNvPr id="406" name="Google Shape;406;p13:notes">
            <a:extLst>
              <a:ext uri="{FF2B5EF4-FFF2-40B4-BE49-F238E27FC236}">
                <a16:creationId xmlns:a16="http://schemas.microsoft.com/office/drawing/2014/main" id="{9E7F39DD-60B0-6AAD-0A6A-68908DFBA5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921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876DF727-8893-415B-2817-33941A3E6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>
            <a:extLst>
              <a:ext uri="{FF2B5EF4-FFF2-40B4-BE49-F238E27FC236}">
                <a16:creationId xmlns:a16="http://schemas.microsoft.com/office/drawing/2014/main" id="{9ED86973-2980-6FBF-E579-FB2434DB2D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ru-RU" dirty="0"/>
              <a:t>После обновления я запустил новую версию СУБД. </a:t>
            </a:r>
          </a:p>
          <a:p>
            <a:pPr>
              <a:buNone/>
            </a:pPr>
            <a:r>
              <a:rPr lang="ru-RU" dirty="0"/>
              <a:t>И затем выполнил скрипт обновления расширений.</a:t>
            </a:r>
          </a:p>
          <a:p>
            <a:pPr>
              <a:buNone/>
            </a:pPr>
            <a:r>
              <a:rPr lang="ru-RU" dirty="0"/>
              <a:t>При обновлении расширений у нас появилась ошибка выполнения обновления</a:t>
            </a:r>
          </a:p>
          <a:p>
            <a:pPr>
              <a:buNone/>
            </a:pPr>
            <a:r>
              <a:rPr lang="ru-RU" dirty="0"/>
              <a:t>При выполнении запроса </a:t>
            </a:r>
            <a:r>
              <a:rPr lang="en-US" sz="12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ALTER</a:t>
            </a:r>
            <a:r>
              <a:rPr lang="en-US" sz="12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EXTENSION</a:t>
            </a:r>
            <a:r>
              <a:rPr lang="en-US" sz="12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200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мы получаем ошибку в расхождении версий расширения между целевыми БД</a:t>
            </a:r>
            <a:endParaRPr lang="ru-RU" dirty="0"/>
          </a:p>
        </p:txBody>
      </p:sp>
      <p:sp>
        <p:nvSpPr>
          <p:cNvPr id="416" name="Google Shape;416;p14:notes">
            <a:extLst>
              <a:ext uri="{FF2B5EF4-FFF2-40B4-BE49-F238E27FC236}">
                <a16:creationId xmlns:a16="http://schemas.microsoft.com/office/drawing/2014/main" id="{D9580ADC-97FD-A797-9CDC-FD42684543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4564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C524C6B3-A83F-A4B3-727F-65814ABF3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>
            <a:extLst>
              <a:ext uri="{FF2B5EF4-FFF2-40B4-BE49-F238E27FC236}">
                <a16:creationId xmlns:a16="http://schemas.microsoft.com/office/drawing/2014/main" id="{664AEA1B-A5D8-AA37-3400-EF473D7547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ru-RU" dirty="0"/>
              <a:t>Теперь проверим текущую версию расширения на 16й версии БД</a:t>
            </a:r>
          </a:p>
          <a:p>
            <a:pPr>
              <a:buNone/>
            </a:pPr>
            <a:r>
              <a:rPr lang="ru-RU" dirty="0"/>
              <a:t>Здесь видно, что версия обновленной базы – 16.8.1, а </a:t>
            </a:r>
            <a:r>
              <a:rPr lang="ru-RU" dirty="0" err="1"/>
              <a:t>pgaudit</a:t>
            </a:r>
            <a:r>
              <a:rPr lang="ru-RU" dirty="0"/>
              <a:t> теперь доступна в версии 16.0.</a:t>
            </a:r>
          </a:p>
          <a:p>
            <a:r>
              <a:rPr lang="ru-RU" dirty="0"/>
              <a:t>Это подтверждает, что между старыми и новыми расширениями имеется разница, и система не может выполнить прямое обновление.</a:t>
            </a:r>
          </a:p>
        </p:txBody>
      </p:sp>
      <p:sp>
        <p:nvSpPr>
          <p:cNvPr id="416" name="Google Shape;416;p14:notes">
            <a:extLst>
              <a:ext uri="{FF2B5EF4-FFF2-40B4-BE49-F238E27FC236}">
                <a16:creationId xmlns:a16="http://schemas.microsoft.com/office/drawing/2014/main" id="{166DDED1-DEC4-F154-30BC-3193AFE2EC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8704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58718474-61C1-C24F-FA10-88C6BF65C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>
            <a:extLst>
              <a:ext uri="{FF2B5EF4-FFF2-40B4-BE49-F238E27FC236}">
                <a16:creationId xmlns:a16="http://schemas.microsoft.com/office/drawing/2014/main" id="{A06FF754-9B52-4FFC-68F0-835FBC8C13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/>
              <a:t>«Сравнение показывает, что </a:t>
            </a:r>
            <a:r>
              <a:rPr lang="ru-RU" dirty="0" err="1"/>
              <a:t>pgaudit</a:t>
            </a:r>
            <a:r>
              <a:rPr lang="ru-RU" dirty="0"/>
              <a:t> в старой базе работает на версии 1.7, а в новой – на версии 16.0. </a:t>
            </a:r>
            <a:br>
              <a:rPr lang="ru-RU" dirty="0"/>
            </a:br>
            <a:r>
              <a:rPr lang="ru-RU" dirty="0"/>
              <a:t>Из-за этого отсутствует автоматический путь обновления, и система выдает ошибку при попытке обновления расширения.</a:t>
            </a:r>
            <a:r>
              <a:rPr lang="en-US" dirty="0"/>
              <a:t> </a:t>
            </a:r>
            <a:br>
              <a:rPr lang="ru-RU" dirty="0"/>
            </a:br>
            <a:r>
              <a:rPr lang="ru-RU" dirty="0"/>
              <a:t>Ошибка связана с тем, что у нас отсутствует переходной файл обновления»</a:t>
            </a:r>
            <a:endParaRPr dirty="0"/>
          </a:p>
        </p:txBody>
      </p:sp>
      <p:sp>
        <p:nvSpPr>
          <p:cNvPr id="416" name="Google Shape;416;p14:notes">
            <a:extLst>
              <a:ext uri="{FF2B5EF4-FFF2-40B4-BE49-F238E27FC236}">
                <a16:creationId xmlns:a16="http://schemas.microsoft.com/office/drawing/2014/main" id="{D9BFA284-CE23-D30F-6234-E5DD5A86DA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5799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15B7A8D9-4C37-4005-A0AC-2E04A33D9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>
            <a:extLst>
              <a:ext uri="{FF2B5EF4-FFF2-40B4-BE49-F238E27FC236}">
                <a16:creationId xmlns:a16="http://schemas.microsoft.com/office/drawing/2014/main" id="{893E16FF-C669-01C4-9136-FE461BD23C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«Есть два пути решения.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Первый – удалить и заново создать расширение, но это может привести к потере объектов, зависящих от расширения.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Второй – создать корректный скрипт обновления, который переносит объекты без потерь.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Этот подход безопаснее и предпочтительнее, но трудозатратнее, так как нам потребуется исходный код расширения, его сборка и установка.»</a:t>
            </a:r>
            <a:endParaRPr dirty="0"/>
          </a:p>
        </p:txBody>
      </p:sp>
      <p:sp>
        <p:nvSpPr>
          <p:cNvPr id="416" name="Google Shape;416;p14:notes">
            <a:extLst>
              <a:ext uri="{FF2B5EF4-FFF2-40B4-BE49-F238E27FC236}">
                <a16:creationId xmlns:a16="http://schemas.microsoft.com/office/drawing/2014/main" id="{333BFA43-CBD9-4E5F-74E5-4D70C61DED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5018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7E0D3FC9-90F4-7610-C8FC-94FEADFF7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>
            <a:extLst>
              <a:ext uri="{FF2B5EF4-FFF2-40B4-BE49-F238E27FC236}">
                <a16:creationId xmlns:a16="http://schemas.microsoft.com/office/drawing/2014/main" id="{3F115E7D-518A-4777-241E-59BE6994E5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Рассмотрим второй вариант – создание </a:t>
            </a:r>
            <a:r>
              <a:rPr lang="ru-RU" dirty="0" err="1"/>
              <a:t>upgrade</a:t>
            </a:r>
            <a:r>
              <a:rPr lang="ru-RU" dirty="0"/>
              <a:t>‑скрипта.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Данный патч создаст нам файл переходной версии и добавит его в переменную </a:t>
            </a:r>
            <a:r>
              <a:rPr lang="en-US" dirty="0"/>
              <a:t>DATA </a:t>
            </a:r>
            <a:r>
              <a:rPr lang="ru-RU" dirty="0"/>
              <a:t>для того, чтобы он при </a:t>
            </a:r>
            <a:r>
              <a:rPr lang="en-US" dirty="0"/>
              <a:t>make install </a:t>
            </a:r>
            <a:r>
              <a:rPr lang="ru-RU" dirty="0"/>
              <a:t>установился в директорию СУБД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</p:txBody>
      </p:sp>
      <p:sp>
        <p:nvSpPr>
          <p:cNvPr id="416" name="Google Shape;416;p14:notes">
            <a:extLst>
              <a:ext uri="{FF2B5EF4-FFF2-40B4-BE49-F238E27FC236}">
                <a16:creationId xmlns:a16="http://schemas.microsoft.com/office/drawing/2014/main" id="{71D4012F-7989-D4B6-6C5A-8FECD10BC6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65639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2E5C0AC3-8AFF-469F-154A-B1B0854FD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>
            <a:extLst>
              <a:ext uri="{FF2B5EF4-FFF2-40B4-BE49-F238E27FC236}">
                <a16:creationId xmlns:a16="http://schemas.microsoft.com/office/drawing/2014/main" id="{B6CDD717-5CE1-75C2-9F2F-9F7496002F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indent="0"/>
            <a:r>
              <a:rPr lang="ru-RU" dirty="0"/>
              <a:t>Процесс тестирования обновлений в ручную по времени довольно трудозатратное мероприятие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Давайте посмотрим, как при помощи </a:t>
            </a:r>
            <a:r>
              <a:rPr lang="en-US" dirty="0" err="1"/>
              <a:t>pg_orchestrator</a:t>
            </a:r>
            <a:r>
              <a:rPr lang="en-US" dirty="0"/>
              <a:t> </a:t>
            </a:r>
            <a:r>
              <a:rPr lang="ru-RU" dirty="0"/>
              <a:t>мы можем данный процесс автоматизировать и с легкостью обнаруживать и исправлять ошибки при обновлении БД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6" name="Google Shape;416;p14:notes">
            <a:extLst>
              <a:ext uri="{FF2B5EF4-FFF2-40B4-BE49-F238E27FC236}">
                <a16:creationId xmlns:a16="http://schemas.microsoft.com/office/drawing/2014/main" id="{6E032D40-EA39-A8AF-4696-EBBD8F4D4E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8051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714CEA88-1152-1A2E-7ADD-29906C8F0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>
            <a:extLst>
              <a:ext uri="{FF2B5EF4-FFF2-40B4-BE49-F238E27FC236}">
                <a16:creationId xmlns:a16="http://schemas.microsoft.com/office/drawing/2014/main" id="{E76181B8-0D89-99D5-3002-4CDAF55B9C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/>
              <a:t>«В будущем мы планируем расширить функциональность </a:t>
            </a:r>
            <a:r>
              <a:rPr lang="ru-RU" dirty="0" err="1"/>
              <a:t>pg_orchestrator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Это включает автоматическую генерацию HTML и DOC отчетов, чтобы вы могли легко отслеживать результаты тестов и миграций. </a:t>
            </a:r>
            <a:br>
              <a:rPr lang="ru-RU" dirty="0"/>
            </a:b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/>
              <a:t>Также в разработке – кэширование результатов, что позволит сравнивать данные для разных версий одной командой</a:t>
            </a:r>
          </a:p>
          <a:p>
            <a:pPr marL="0" indent="0"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/>
              <a:t>Мы также планируем добавить возможность тестирования уже работающих </a:t>
            </a:r>
            <a:r>
              <a:rPr lang="ru-RU" dirty="0" err="1"/>
              <a:t>продовых</a:t>
            </a:r>
            <a:r>
              <a:rPr lang="ru-RU" dirty="0"/>
              <a:t> баз данных, сначала для </a:t>
            </a:r>
            <a:r>
              <a:rPr lang="ru-RU" dirty="0" err="1"/>
              <a:t>Perf</a:t>
            </a:r>
            <a:r>
              <a:rPr lang="ru-RU" dirty="0"/>
              <a:t>, а затем и для </a:t>
            </a:r>
            <a:r>
              <a:rPr lang="ru-RU" dirty="0" err="1"/>
              <a:t>Upgrade</a:t>
            </a:r>
            <a:r>
              <a:rPr lang="ru-RU" dirty="0"/>
              <a:t>. </a:t>
            </a:r>
            <a:br>
              <a:rPr lang="ru-RU" dirty="0"/>
            </a:b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/>
              <a:t>Ну и наконец, интеграция с CI/CD упростит запуск сценариев и сделает процесс проверки ещё более автоматизированным.»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6" name="Google Shape;416;p14:notes">
            <a:extLst>
              <a:ext uri="{FF2B5EF4-FFF2-40B4-BE49-F238E27FC236}">
                <a16:creationId xmlns:a16="http://schemas.microsoft.com/office/drawing/2014/main" id="{71BE62CC-EBB5-B28E-6D8E-94F5DD9C6F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61173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Автоматизация и управление технологическими процессами и производствами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Я являюсь аспирантом </a:t>
            </a:r>
            <a:r>
              <a:rPr lang="ru-RU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мади</a:t>
            </a:r>
            <a:endParaRPr lang="ru-RU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Во время обучения я принимал участие в нескольких внутривузовских проектах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 Проекте </a:t>
            </a:r>
            <a:r>
              <a:rPr lang="en-US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TKG </a:t>
            </a:r>
            <a:r>
              <a:rPr lang="ru-RU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 я принимал участие в разработке модуля визуализации подвижного состава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В компании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TantorLabs</a:t>
            </a:r>
            <a:r>
              <a:rPr lang="en-US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я работаю уже около 2.5 лет, занимаюсь разработкой ядра СУБД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А так же Релизами СУБД, и написанием приложений, которые упрощают работу с </a:t>
            </a:r>
            <a:r>
              <a:rPr lang="en-US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PostgreSQL</a:t>
            </a:r>
            <a:endParaRPr lang="ru-RU" b="0" i="0" dirty="0">
              <a:solidFill>
                <a:srgbClr val="222222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6" name="Google Shape;41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A72D44AE-463D-5186-1E82-328B24C22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4:notes">
            <a:extLst>
              <a:ext uri="{FF2B5EF4-FFF2-40B4-BE49-F238E27FC236}">
                <a16:creationId xmlns:a16="http://schemas.microsoft.com/office/drawing/2014/main" id="{60EB65D3-CF6F-250E-1B88-E6BE2DA064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Если у вас был опыт обновления баз данных или тестирования времени выполнения запросов, поднимите, пожалуйста, руки. </a:t>
            </a:r>
            <a:br>
              <a:rPr lang="ru-RU" dirty="0"/>
            </a:br>
            <a:r>
              <a:rPr lang="ru-RU" dirty="0"/>
              <a:t>Я вижу множество рук в зале, это приятно, что мы находимся в общей тематике выступления!</a:t>
            </a:r>
            <a:br>
              <a:rPr lang="ru-RU" dirty="0"/>
            </a:br>
            <a:r>
              <a:rPr lang="ru-RU" dirty="0"/>
              <a:t>Но и для тех кто не поднял руку, хочу сказать, что сейчас будет познавательный доклад в мире обновления СУБД.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Мы посмотрим сегодня так же, как я на практике столкнулся с проблемой при обновлении кластера с одной </a:t>
            </a:r>
            <a:r>
              <a:rPr lang="en-US" dirty="0"/>
              <a:t>Major </a:t>
            </a:r>
            <a:r>
              <a:rPr lang="ru-RU" dirty="0"/>
              <a:t>версии на другую</a:t>
            </a:r>
          </a:p>
        </p:txBody>
      </p:sp>
      <p:sp>
        <p:nvSpPr>
          <p:cNvPr id="416" name="Google Shape;416;p14:notes">
            <a:extLst>
              <a:ext uri="{FF2B5EF4-FFF2-40B4-BE49-F238E27FC236}">
                <a16:creationId xmlns:a16="http://schemas.microsoft.com/office/drawing/2014/main" id="{DB88F960-17E5-F233-5399-7BBA275B25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4201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>
          <a:extLst>
            <a:ext uri="{FF2B5EF4-FFF2-40B4-BE49-F238E27FC236}">
              <a16:creationId xmlns:a16="http://schemas.microsoft.com/office/drawing/2014/main" id="{928A03D7-B2D3-F367-0CC0-E19ECA440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5:notes">
            <a:extLst>
              <a:ext uri="{FF2B5EF4-FFF2-40B4-BE49-F238E27FC236}">
                <a16:creationId xmlns:a16="http://schemas.microsoft.com/office/drawing/2014/main" id="{CB15A3AB-890F-72C2-0FDB-335183EFEA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/>
              <a:t>На данном слайде </a:t>
            </a:r>
            <a:r>
              <a:rPr lang="ru-RU" dirty="0" err="1"/>
              <a:t>предствлен</a:t>
            </a:r>
            <a:r>
              <a:rPr lang="ru-RU" dirty="0"/>
              <a:t> общий обзор проблем, с которыми сталкиваются специалисты при работе с базами данных.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/>
              <a:t>Это и сложности обновлений, анализ производительности, риски при резервном копировании и проблемы с созданием стабильных тестовых сред.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/>
              <a:t>Эти задачи часто требуют значительных временных затрат и множества ручных действий.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br>
              <a:rPr lang="ru-RU" dirty="0"/>
            </a:br>
            <a:endParaRPr dirty="0"/>
          </a:p>
        </p:txBody>
      </p:sp>
      <p:sp>
        <p:nvSpPr>
          <p:cNvPr id="422" name="Google Shape;422;p15:notes">
            <a:extLst>
              <a:ext uri="{FF2B5EF4-FFF2-40B4-BE49-F238E27FC236}">
                <a16:creationId xmlns:a16="http://schemas.microsoft.com/office/drawing/2014/main" id="{B9615D59-A7AD-9C4F-0806-5BFFDD4481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58673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/>
              <a:t>Раньше обновлениями и резервным копированием </a:t>
            </a:r>
            <a:r>
              <a:rPr lang="ru-RU" dirty="0" err="1"/>
              <a:t>занимлись</a:t>
            </a:r>
            <a:r>
              <a:rPr lang="ru-RU" dirty="0"/>
              <a:t> DBA и </a:t>
            </a:r>
            <a:r>
              <a:rPr lang="ru-RU" dirty="0" err="1"/>
              <a:t>DevOps</a:t>
            </a:r>
            <a:r>
              <a:rPr lang="ru-RU" dirty="0"/>
              <a:t> инженеры,  а анализом производительности – Performance инженеры и разработчики,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/>
              <a:t>Теперь наш инструмент автоматизирует все эти задачи в одном решении, делая работу специалистов проще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436" name="Google Shape;4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ru-RU" dirty="0"/>
              <a:t>«</a:t>
            </a:r>
            <a:r>
              <a:rPr lang="ru-RU" dirty="0" err="1"/>
              <a:t>PostgreSQL</a:t>
            </a:r>
            <a:r>
              <a:rPr lang="ru-RU" dirty="0"/>
              <a:t> </a:t>
            </a:r>
            <a:r>
              <a:rPr lang="ru-RU" dirty="0" err="1"/>
              <a:t>Orchestrator</a:t>
            </a:r>
            <a:r>
              <a:rPr lang="ru-RU" dirty="0"/>
              <a:t> – это инструмент для проверки и валидации обновлений в изолированном тестовом окружении.</a:t>
            </a:r>
          </a:p>
          <a:p>
            <a:pPr>
              <a:buNone/>
            </a:pPr>
            <a:r>
              <a:rPr lang="ru-RU" dirty="0"/>
              <a:t>Он не обновляет базу данных в продакшне, а позволяет заранее обнаружить ошибки при миграции, а так же быстро устранять их запуская </a:t>
            </a:r>
            <a:r>
              <a:rPr lang="ru-RU" dirty="0" err="1"/>
              <a:t>pre</a:t>
            </a:r>
            <a:r>
              <a:rPr lang="ru-RU" dirty="0"/>
              <a:t>‑и </a:t>
            </a:r>
            <a:r>
              <a:rPr lang="ru-RU" dirty="0" err="1"/>
              <a:t>post</a:t>
            </a:r>
            <a:r>
              <a:rPr lang="ru-RU" dirty="0"/>
              <a:t>‑скрипты (хуки).</a:t>
            </a:r>
          </a:p>
          <a:p>
            <a:r>
              <a:rPr lang="ru-RU" dirty="0"/>
              <a:t>Также модуль </a:t>
            </a:r>
            <a:r>
              <a:rPr lang="ru-RU" dirty="0" err="1"/>
              <a:t>Perf</a:t>
            </a:r>
            <a:r>
              <a:rPr lang="ru-RU" dirty="0"/>
              <a:t> сравнивает производительность и планы выполнения запросов между текущей и новой версиями СУБД, чтобы вы могли понять, какие улучшения или сложности</a:t>
            </a:r>
            <a:endParaRPr lang="en-US" dirty="0"/>
          </a:p>
          <a:p>
            <a:r>
              <a:rPr lang="ru-RU" dirty="0"/>
              <a:t>вас ожидают. </a:t>
            </a:r>
            <a:endParaRPr lang="en-US" dirty="0"/>
          </a:p>
          <a:p>
            <a:r>
              <a:rPr lang="ru-RU" dirty="0"/>
              <a:t>Всё это помогает повысить качество релизов и минимизировать риски.»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6" name="Google Shape;4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>
          <a:extLst>
            <a:ext uri="{FF2B5EF4-FFF2-40B4-BE49-F238E27FC236}">
              <a16:creationId xmlns:a16="http://schemas.microsoft.com/office/drawing/2014/main" id="{340CDC2C-0C69-9927-01F6-E4AD7AA9F3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8:notes">
            <a:extLst>
              <a:ext uri="{FF2B5EF4-FFF2-40B4-BE49-F238E27FC236}">
                <a16:creationId xmlns:a16="http://schemas.microsoft.com/office/drawing/2014/main" id="{0404EB77-7833-4596-BE11-C66C541FCB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/>
              <a:t>«</a:t>
            </a:r>
            <a:r>
              <a:rPr lang="en-US" dirty="0" err="1"/>
              <a:t>pg_orchestrator</a:t>
            </a:r>
            <a:r>
              <a:rPr lang="en-US" dirty="0"/>
              <a:t> </a:t>
            </a:r>
            <a:r>
              <a:rPr lang="ru-RU" dirty="0"/>
              <a:t>написан на Python, что обеспечивает гибкость и быстрое прототипирование.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/>
              <a:t>Для описания сценариев и манифестов используется YAML, а </a:t>
            </a:r>
            <a:r>
              <a:rPr lang="ru-RU" dirty="0" err="1"/>
              <a:t>Pydantic</a:t>
            </a:r>
            <a:r>
              <a:rPr lang="ru-RU" dirty="0"/>
              <a:t> помогает валидации этих конфигураций.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/>
              <a:t>Важным элементом является </a:t>
            </a:r>
            <a:r>
              <a:rPr lang="ru-RU" dirty="0" err="1"/>
              <a:t>Docker</a:t>
            </a:r>
            <a:r>
              <a:rPr lang="ru-RU" dirty="0"/>
              <a:t>, с помощью которого создаются изолированные тестовые окружения.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/>
              <a:t>Кроме того, мы используем библиотеку </a:t>
            </a:r>
            <a:r>
              <a:rPr lang="ru-RU" dirty="0" err="1"/>
              <a:t>docker-py</a:t>
            </a:r>
            <a:r>
              <a:rPr lang="ru-RU" dirty="0"/>
              <a:t> для управления контейнерами, </a:t>
            </a:r>
            <a:r>
              <a:rPr lang="ru-RU" dirty="0" err="1"/>
              <a:t>asyncpg</a:t>
            </a:r>
            <a:r>
              <a:rPr lang="ru-RU" dirty="0"/>
              <a:t> для асинхронной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/>
              <a:t>работы с </a:t>
            </a:r>
            <a:r>
              <a:rPr lang="en-US" dirty="0" err="1"/>
              <a:t>postgres</a:t>
            </a:r>
            <a:r>
              <a:rPr lang="ru-RU" dirty="0"/>
              <a:t>»</a:t>
            </a:r>
            <a:endParaRPr dirty="0"/>
          </a:p>
        </p:txBody>
      </p:sp>
      <p:sp>
        <p:nvSpPr>
          <p:cNvPr id="451" name="Google Shape;451;p18:notes">
            <a:extLst>
              <a:ext uri="{FF2B5EF4-FFF2-40B4-BE49-F238E27FC236}">
                <a16:creationId xmlns:a16="http://schemas.microsoft.com/office/drawing/2014/main" id="{D08BB9F1-BBDA-FCFD-B227-5C0B5C78A7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773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>
          <a:extLst>
            <a:ext uri="{FF2B5EF4-FFF2-40B4-BE49-F238E27FC236}">
              <a16:creationId xmlns:a16="http://schemas.microsoft.com/office/drawing/2014/main" id="{89319B7A-3660-7CA4-B862-64B7CD6F2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8:notes">
            <a:extLst>
              <a:ext uri="{FF2B5EF4-FFF2-40B4-BE49-F238E27FC236}">
                <a16:creationId xmlns:a16="http://schemas.microsoft.com/office/drawing/2014/main" id="{9FC6EB74-E8A1-3CA5-86FE-3265971B87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 err="1"/>
              <a:t>PostgreSQL</a:t>
            </a:r>
            <a:r>
              <a:rPr lang="ru-RU" dirty="0"/>
              <a:t> </a:t>
            </a:r>
            <a:r>
              <a:rPr lang="ru-RU" dirty="0" err="1"/>
              <a:t>Orchestrator</a:t>
            </a:r>
            <a:r>
              <a:rPr lang="ru-RU" dirty="0"/>
              <a:t> поддерживает два типа СУБД.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/>
              <a:t>Первая — </a:t>
            </a:r>
            <a:r>
              <a:rPr lang="ru-RU" dirty="0" err="1"/>
              <a:t>Tantor</a:t>
            </a:r>
            <a:r>
              <a:rPr lang="ru-RU" dirty="0"/>
              <a:t> Database (</a:t>
            </a:r>
            <a:r>
              <a:rPr lang="ru-RU" dirty="0" err="1"/>
              <a:t>ttdb</a:t>
            </a:r>
            <a:r>
              <a:rPr lang="ru-RU" dirty="0"/>
              <a:t>), которая предназначена для специализированных сценариев с дополнительными настройками.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ru-RU" dirty="0"/>
              <a:t>Вторая — стандартная сборка </a:t>
            </a:r>
            <a:r>
              <a:rPr lang="ru-RU" dirty="0" err="1"/>
              <a:t>PostgreSQL</a:t>
            </a:r>
            <a:r>
              <a:rPr lang="ru-RU" dirty="0"/>
              <a:t> (</a:t>
            </a:r>
            <a:r>
              <a:rPr lang="ru-RU" dirty="0" err="1"/>
              <a:t>pgdg</a:t>
            </a:r>
            <a:r>
              <a:rPr lang="ru-RU" dirty="0"/>
              <a:t>), используемая для большинства продакшн-решений.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</p:txBody>
      </p:sp>
      <p:sp>
        <p:nvSpPr>
          <p:cNvPr id="451" name="Google Shape;451;p18:notes">
            <a:extLst>
              <a:ext uri="{FF2B5EF4-FFF2-40B4-BE49-F238E27FC236}">
                <a16:creationId xmlns:a16="http://schemas.microsoft.com/office/drawing/2014/main" id="{1CC1796A-8021-2716-2E63-6E72391B04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631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tantorlabs.ru/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ltle slide">
  <p:cSld name="Tiltle slide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20"/>
          <p:cNvCxnSpPr/>
          <p:nvPr/>
        </p:nvCxnSpPr>
        <p:spPr>
          <a:xfrm flipH="1">
            <a:off x="588962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3" name="Google Shape;193;p20"/>
          <p:cNvSpPr txBox="1">
            <a:spLocks noGrp="1"/>
          </p:cNvSpPr>
          <p:nvPr>
            <p:ph type="title"/>
          </p:nvPr>
        </p:nvSpPr>
        <p:spPr>
          <a:xfrm>
            <a:off x="588961" y="2609851"/>
            <a:ext cx="8179119" cy="1988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cxnSp>
        <p:nvCxnSpPr>
          <p:cNvPr id="194" name="Google Shape;194;p20"/>
          <p:cNvCxnSpPr/>
          <p:nvPr/>
        </p:nvCxnSpPr>
        <p:spPr>
          <a:xfrm flipH="1">
            <a:off x="10570524" y="-44450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5" name="Google Shape;195;p20"/>
          <p:cNvSpPr txBox="1">
            <a:spLocks noGrp="1"/>
          </p:cNvSpPr>
          <p:nvPr>
            <p:ph type="body" idx="1"/>
          </p:nvPr>
        </p:nvSpPr>
        <p:spPr>
          <a:xfrm>
            <a:off x="588955" y="4806970"/>
            <a:ext cx="8179117" cy="122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96" name="Google Shape;19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570533" y="0"/>
            <a:ext cx="162146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0570532" y="3429000"/>
            <a:ext cx="1621465" cy="34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" name="Google Shape;198;p20"/>
          <p:cNvCxnSpPr/>
          <p:nvPr/>
        </p:nvCxnSpPr>
        <p:spPr>
          <a:xfrm flipH="1">
            <a:off x="12191997" y="3428999"/>
            <a:ext cx="1" cy="1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99" name="Google Shape;199;p20"/>
          <p:cNvGrpSpPr/>
          <p:nvPr/>
        </p:nvGrpSpPr>
        <p:grpSpPr>
          <a:xfrm>
            <a:off x="588955" y="615050"/>
            <a:ext cx="2220267" cy="877847"/>
            <a:chOff x="2108783" y="1009650"/>
            <a:chExt cx="2642520" cy="1044797"/>
          </a:xfrm>
        </p:grpSpPr>
        <p:sp>
          <p:nvSpPr>
            <p:cNvPr id="200" name="Google Shape;200;p20"/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/>
              <a:ahLst/>
              <a:cxnLst/>
              <a:rect l="l" t="t" r="r" b="b"/>
              <a:pathLst>
                <a:path w="245840" h="614552" extrusionOk="0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/>
              <a:ahLst/>
              <a:cxnLst/>
              <a:rect l="l" t="t" r="r" b="b"/>
              <a:pathLst>
                <a:path w="491680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/>
              <a:ahLst/>
              <a:cxnLst/>
              <a:rect l="l" t="t" r="r" b="b"/>
              <a:pathLst>
                <a:path w="245840" h="491585" extrusionOk="0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/>
              <a:ahLst/>
              <a:cxnLst/>
              <a:rect l="l" t="t" r="r" b="b"/>
              <a:pathLst>
                <a:path w="368712" h="614457" extrusionOk="0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0"/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/>
              <a:ahLst/>
              <a:cxnLst/>
              <a:rect l="l" t="t" r="r" b="b"/>
              <a:pathLst>
                <a:path w="983265" h="623220" extrusionOk="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8" name="Google Shape;208;p20"/>
          <p:cNvCxnSpPr/>
          <p:nvPr/>
        </p:nvCxnSpPr>
        <p:spPr>
          <a:xfrm flipH="1">
            <a:off x="10570524" y="0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1">
  <p:cSld name="Picture 1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>
            <a:spLocks noGrp="1"/>
          </p:cNvSpPr>
          <p:nvPr>
            <p:ph type="ftr" idx="11"/>
          </p:nvPr>
        </p:nvSpPr>
        <p:spPr>
          <a:xfrm>
            <a:off x="442911" y="6344069"/>
            <a:ext cx="7663948" cy="23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30"/>
          <p:cNvSpPr txBox="1">
            <a:spLocks noGrp="1"/>
          </p:cNvSpPr>
          <p:nvPr>
            <p:ph type="body" idx="1"/>
          </p:nvPr>
        </p:nvSpPr>
        <p:spPr>
          <a:xfrm>
            <a:off x="442912" y="2152650"/>
            <a:ext cx="6429375" cy="401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nrope"/>
              <a:buChar char="›"/>
              <a:defRPr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2004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Manrope"/>
              <a:buChar char="•"/>
              <a:defRPr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anrope"/>
              <a:buChar char="›"/>
              <a:defRPr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anrope"/>
              <a:buChar char="›"/>
              <a:defRPr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anrope"/>
              <a:buChar char="›"/>
              <a:defRPr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•"/>
              <a:defRPr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•"/>
              <a:defRPr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•"/>
              <a:defRPr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•"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09" name="Google Shape;309;p30"/>
          <p:cNvSpPr txBox="1">
            <a:spLocks noGrp="1"/>
          </p:cNvSpPr>
          <p:nvPr>
            <p:ph type="title"/>
          </p:nvPr>
        </p:nvSpPr>
        <p:spPr>
          <a:xfrm>
            <a:off x="442911" y="680071"/>
            <a:ext cx="64293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None/>
              <a:defRPr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310" name="Google Shape;310;p30"/>
          <p:cNvSpPr>
            <a:spLocks noGrp="1"/>
          </p:cNvSpPr>
          <p:nvPr>
            <p:ph type="pic" idx="2"/>
          </p:nvPr>
        </p:nvSpPr>
        <p:spPr>
          <a:xfrm>
            <a:off x="7368017" y="0"/>
            <a:ext cx="4823983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85252" y="1686985"/>
            <a:ext cx="10906999" cy="4389271"/>
          </a:xfrm>
        </p:spPr>
        <p:txBody>
          <a:bodyPr lIns="36000" tIns="36000" rIns="36000" bIns="36000">
            <a:noAutofit/>
          </a:bodyPr>
          <a:lstStyle>
            <a:lvl1pPr marL="0" indent="0">
              <a:buFont typeface="Wingdings" panose="05000000000000000000" pitchFamily="2" charset="2"/>
              <a:buNone/>
              <a:defRPr sz="1905">
                <a:solidFill>
                  <a:schemeClr val="tx1"/>
                </a:solidFill>
              </a:defRPr>
            </a:lvl1pPr>
            <a:lvl2pPr marL="203835" indent="-203835">
              <a:buClr>
                <a:schemeClr val="accent2"/>
              </a:buClr>
              <a:buSzPct val="80000"/>
              <a:buFont typeface="Wingdings" panose="05000000000000000000" pitchFamily="2" charset="2"/>
              <a:buChar char="§"/>
              <a:defRPr lang="en-US" sz="1425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buClr>
                <a:schemeClr val="accent2"/>
              </a:buClr>
              <a:buSzPct val="80000"/>
              <a:defRPr sz="1305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buSzPct val="80000"/>
              <a:defRPr sz="1195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buSzPct val="80000"/>
              <a:defRPr sz="1195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>
          <a:xfrm>
            <a:off x="785252" y="6344069"/>
            <a:ext cx="7663948" cy="23622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noAutofit/>
          </a:bodyPr>
          <a:lstStyle>
            <a:lvl1pPr>
              <a:defRPr lang="en-US" sz="835" i="1" dirty="0">
                <a:solidFill>
                  <a:schemeClr val="tx2"/>
                </a:solidFill>
              </a:defRPr>
            </a:lvl1pPr>
          </a:lstStyle>
          <a:p>
            <a:pPr>
              <a:lnSpc>
                <a:spcPct val="120000"/>
              </a:lnSpc>
              <a:spcAft>
                <a:spcPts val="355"/>
              </a:spcAft>
              <a:buClr>
                <a:schemeClr val="accent1"/>
              </a:buClr>
              <a:buSzPct val="80000"/>
            </a:pPr>
            <a:endParaRPr lang="ru-RU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93117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3">
  <p:cSld name="Picture 3">
    <p:bg>
      <p:bgPr>
        <a:solidFill>
          <a:srgbClr val="F2F2F2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1"/>
          <p:cNvGrpSpPr/>
          <p:nvPr/>
        </p:nvGrpSpPr>
        <p:grpSpPr>
          <a:xfrm>
            <a:off x="588962" y="614109"/>
            <a:ext cx="1469086" cy="580846"/>
            <a:chOff x="2108783" y="1009650"/>
            <a:chExt cx="2642520" cy="1044797"/>
          </a:xfrm>
        </p:grpSpPr>
        <p:sp>
          <p:nvSpPr>
            <p:cNvPr id="211" name="Google Shape;211;p21"/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/>
              <a:ahLst/>
              <a:cxnLst/>
              <a:rect l="l" t="t" r="r" b="b"/>
              <a:pathLst>
                <a:path w="245840" h="614552" extrusionOk="0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/>
              <a:ahLst/>
              <a:cxnLst/>
              <a:rect l="l" t="t" r="r" b="b"/>
              <a:pathLst>
                <a:path w="491680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/>
              <a:ahLst/>
              <a:cxnLst/>
              <a:rect l="l" t="t" r="r" b="b"/>
              <a:pathLst>
                <a:path w="245840" h="491585" extrusionOk="0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1"/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1"/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/>
              <a:ahLst/>
              <a:cxnLst/>
              <a:rect l="l" t="t" r="r" b="b"/>
              <a:pathLst>
                <a:path w="368712" h="614457" extrusionOk="0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/>
              <a:ahLst/>
              <a:cxnLst/>
              <a:rect l="l" t="t" r="r" b="b"/>
              <a:pathLst>
                <a:path w="983265" h="623220" extrusionOk="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" name="Google Shape;219;p21"/>
          <p:cNvSpPr>
            <a:spLocks noGrp="1"/>
          </p:cNvSpPr>
          <p:nvPr>
            <p:ph type="pic" idx="2"/>
          </p:nvPr>
        </p:nvSpPr>
        <p:spPr>
          <a:xfrm>
            <a:off x="8331200" y="0"/>
            <a:ext cx="38608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cxnSp>
        <p:nvCxnSpPr>
          <p:cNvPr id="220" name="Google Shape;220;p21"/>
          <p:cNvCxnSpPr/>
          <p:nvPr/>
        </p:nvCxnSpPr>
        <p:spPr>
          <a:xfrm flipH="1">
            <a:off x="588962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chemeClr val="lt2">
                <a:alpha val="2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21" name="Google Shape;221;p21"/>
          <p:cNvCxnSpPr/>
          <p:nvPr/>
        </p:nvCxnSpPr>
        <p:spPr>
          <a:xfrm flipH="1">
            <a:off x="5776755" y="-44450"/>
            <a:ext cx="1" cy="6902450"/>
          </a:xfrm>
          <a:prstGeom prst="straightConnector1">
            <a:avLst/>
          </a:prstGeom>
          <a:noFill/>
          <a:ln w="12700" cap="flat" cmpd="sng">
            <a:solidFill>
              <a:schemeClr val="lt2">
                <a:alpha val="20000"/>
              </a:scheme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22" name="Google Shape;222;p21"/>
          <p:cNvSpPr txBox="1">
            <a:spLocks noGrp="1"/>
          </p:cNvSpPr>
          <p:nvPr>
            <p:ph type="body" idx="1"/>
          </p:nvPr>
        </p:nvSpPr>
        <p:spPr>
          <a:xfrm>
            <a:off x="5783123" y="5291131"/>
            <a:ext cx="2161995" cy="45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body" idx="3"/>
          </p:nvPr>
        </p:nvSpPr>
        <p:spPr>
          <a:xfrm>
            <a:off x="5783123" y="5809448"/>
            <a:ext cx="2161989" cy="69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body" idx="4"/>
          </p:nvPr>
        </p:nvSpPr>
        <p:spPr>
          <a:xfrm>
            <a:off x="595324" y="5291131"/>
            <a:ext cx="4613071" cy="456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body" idx="5"/>
          </p:nvPr>
        </p:nvSpPr>
        <p:spPr>
          <a:xfrm>
            <a:off x="595324" y="5809448"/>
            <a:ext cx="4613057" cy="69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/>
          </p:nvPr>
        </p:nvSpPr>
        <p:spPr>
          <a:xfrm>
            <a:off x="595324" y="1932615"/>
            <a:ext cx="734979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text">
  <p:cSld name="Basic text">
    <p:bg>
      <p:bgPr>
        <a:solidFill>
          <a:srgbClr val="F2F2F2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 txBox="1">
            <a:spLocks noGrp="1"/>
          </p:cNvSpPr>
          <p:nvPr>
            <p:ph type="ftr" idx="11"/>
          </p:nvPr>
        </p:nvSpPr>
        <p:spPr>
          <a:xfrm>
            <a:off x="442911" y="6344069"/>
            <a:ext cx="7663948" cy="23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2"/>
          <p:cNvSpPr txBox="1">
            <a:spLocks noGrp="1"/>
          </p:cNvSpPr>
          <p:nvPr>
            <p:ph type="body" idx="1"/>
          </p:nvPr>
        </p:nvSpPr>
        <p:spPr>
          <a:xfrm>
            <a:off x="442913" y="2152650"/>
            <a:ext cx="11306174" cy="4017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1pPr>
            <a:lvl2pPr marL="914400" lvl="1" indent="-32004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234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"/>
              <a:buChar char="›"/>
              <a:defRPr sz="1100"/>
            </a:lvl3pPr>
            <a:lvl4pPr marL="1828800" lvl="3" indent="-234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"/>
              <a:buChar char="›"/>
              <a:defRPr sz="1100"/>
            </a:lvl4pPr>
            <a:lvl5pPr marL="2286000" lvl="4" indent="-234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00"/>
              <a:buChar char="›"/>
              <a:defRPr sz="1100"/>
            </a:lvl5pPr>
            <a:lvl6pPr marL="2743200" lvl="5" indent="-234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"/>
              <a:buChar char="•"/>
              <a:defRPr sz="1100"/>
            </a:lvl6pPr>
            <a:lvl7pPr marL="3200400" lvl="6" indent="-234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"/>
              <a:buChar char="•"/>
              <a:defRPr sz="1100"/>
            </a:lvl7pPr>
            <a:lvl8pPr marL="3657600" lvl="7" indent="-234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"/>
              <a:buChar char="•"/>
              <a:defRPr sz="1100"/>
            </a:lvl8pPr>
            <a:lvl9pPr marL="4114800" lvl="8" indent="-2349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"/>
              <a:buChar char="•"/>
              <a:defRPr sz="1100"/>
            </a:lvl9pPr>
          </a:lstStyle>
          <a:p>
            <a:endParaRPr/>
          </a:p>
        </p:txBody>
      </p:sp>
      <p:sp>
        <p:nvSpPr>
          <p:cNvPr id="230" name="Google Shape;230;p22"/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2">
  <p:cSld name="Picture 2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>
            <a:spLocks noGrp="1"/>
          </p:cNvSpPr>
          <p:nvPr>
            <p:ph type="pic" idx="2"/>
          </p:nvPr>
        </p:nvSpPr>
        <p:spPr>
          <a:xfrm>
            <a:off x="7368017" y="0"/>
            <a:ext cx="4823983" cy="6858000"/>
          </a:xfrm>
          <a:prstGeom prst="rect">
            <a:avLst/>
          </a:prstGeom>
          <a:solidFill>
            <a:srgbClr val="C9C9C9"/>
          </a:solidFill>
          <a:ln>
            <a:noFill/>
          </a:ln>
        </p:spPr>
      </p:sp>
      <p:sp>
        <p:nvSpPr>
          <p:cNvPr id="233" name="Google Shape;233;p23"/>
          <p:cNvSpPr txBox="1">
            <a:spLocks noGrp="1"/>
          </p:cNvSpPr>
          <p:nvPr>
            <p:ph type="body" idx="1"/>
          </p:nvPr>
        </p:nvSpPr>
        <p:spPr>
          <a:xfrm>
            <a:off x="442913" y="2435378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34" name="Google Shape;234;p23"/>
          <p:cNvCxnSpPr/>
          <p:nvPr/>
        </p:nvCxnSpPr>
        <p:spPr>
          <a:xfrm>
            <a:off x="442912" y="2359131"/>
            <a:ext cx="1147763" cy="0"/>
          </a:xfrm>
          <a:prstGeom prst="straightConnector1">
            <a:avLst/>
          </a:prstGeom>
          <a:noFill/>
          <a:ln w="38100" cap="flat" cmpd="sng">
            <a:solidFill>
              <a:srgbClr val="CC3B0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5" name="Google Shape;235;p23"/>
          <p:cNvSpPr txBox="1">
            <a:spLocks noGrp="1"/>
          </p:cNvSpPr>
          <p:nvPr>
            <p:ph type="body" idx="3"/>
          </p:nvPr>
        </p:nvSpPr>
        <p:spPr>
          <a:xfrm>
            <a:off x="442913" y="288144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6" name="Google Shape;236;p23"/>
          <p:cNvSpPr txBox="1">
            <a:spLocks noGrp="1"/>
          </p:cNvSpPr>
          <p:nvPr>
            <p:ph type="body" idx="4"/>
          </p:nvPr>
        </p:nvSpPr>
        <p:spPr>
          <a:xfrm>
            <a:off x="4016693" y="2435378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37" name="Google Shape;237;p23"/>
          <p:cNvCxnSpPr/>
          <p:nvPr/>
        </p:nvCxnSpPr>
        <p:spPr>
          <a:xfrm>
            <a:off x="4016692" y="2359131"/>
            <a:ext cx="1147763" cy="0"/>
          </a:xfrm>
          <a:prstGeom prst="straightConnector1">
            <a:avLst/>
          </a:prstGeom>
          <a:noFill/>
          <a:ln w="38100" cap="flat" cmpd="sng">
            <a:solidFill>
              <a:srgbClr val="CC3B0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38" name="Google Shape;238;p23"/>
          <p:cNvSpPr txBox="1">
            <a:spLocks noGrp="1"/>
          </p:cNvSpPr>
          <p:nvPr>
            <p:ph type="body" idx="5"/>
          </p:nvPr>
        </p:nvSpPr>
        <p:spPr>
          <a:xfrm>
            <a:off x="4016693" y="288144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body" idx="6"/>
          </p:nvPr>
        </p:nvSpPr>
        <p:spPr>
          <a:xfrm>
            <a:off x="442913" y="4613039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40" name="Google Shape;240;p23"/>
          <p:cNvCxnSpPr/>
          <p:nvPr/>
        </p:nvCxnSpPr>
        <p:spPr>
          <a:xfrm>
            <a:off x="442912" y="4536792"/>
            <a:ext cx="1147763" cy="0"/>
          </a:xfrm>
          <a:prstGeom prst="straightConnector1">
            <a:avLst/>
          </a:prstGeom>
          <a:noFill/>
          <a:ln w="38100" cap="flat" cmpd="sng">
            <a:solidFill>
              <a:srgbClr val="CC3B0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41" name="Google Shape;241;p23"/>
          <p:cNvSpPr txBox="1">
            <a:spLocks noGrp="1"/>
          </p:cNvSpPr>
          <p:nvPr>
            <p:ph type="body" idx="7"/>
          </p:nvPr>
        </p:nvSpPr>
        <p:spPr>
          <a:xfrm>
            <a:off x="442913" y="505910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2" name="Google Shape;242;p23"/>
          <p:cNvSpPr txBox="1">
            <a:spLocks noGrp="1"/>
          </p:cNvSpPr>
          <p:nvPr>
            <p:ph type="body" idx="8"/>
          </p:nvPr>
        </p:nvSpPr>
        <p:spPr>
          <a:xfrm>
            <a:off x="4016693" y="4613039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43" name="Google Shape;243;p23"/>
          <p:cNvCxnSpPr/>
          <p:nvPr/>
        </p:nvCxnSpPr>
        <p:spPr>
          <a:xfrm>
            <a:off x="4016692" y="4536792"/>
            <a:ext cx="1147763" cy="0"/>
          </a:xfrm>
          <a:prstGeom prst="straightConnector1">
            <a:avLst/>
          </a:prstGeom>
          <a:noFill/>
          <a:ln w="38100" cap="flat" cmpd="sng">
            <a:solidFill>
              <a:srgbClr val="CC3B0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44" name="Google Shape;244;p23"/>
          <p:cNvSpPr txBox="1">
            <a:spLocks noGrp="1"/>
          </p:cNvSpPr>
          <p:nvPr>
            <p:ph type="body" idx="9"/>
          </p:nvPr>
        </p:nvSpPr>
        <p:spPr>
          <a:xfrm>
            <a:off x="4016693" y="505910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5" name="Google Shape;245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0646565" y="5312565"/>
            <a:ext cx="992332" cy="209853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3"/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65222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ages">
  <p:cSld name="Three stages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4"/>
          <p:cNvSpPr/>
          <p:nvPr/>
        </p:nvSpPr>
        <p:spPr>
          <a:xfrm>
            <a:off x="3533900" y="634114"/>
            <a:ext cx="2626882" cy="5589767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"/>
          <p:cNvSpPr/>
          <p:nvPr/>
        </p:nvSpPr>
        <p:spPr>
          <a:xfrm>
            <a:off x="9281310" y="634116"/>
            <a:ext cx="2626882" cy="5589765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0" name="Google Shape;250;p24"/>
          <p:cNvCxnSpPr/>
          <p:nvPr/>
        </p:nvCxnSpPr>
        <p:spPr>
          <a:xfrm>
            <a:off x="0" y="6223883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1" name="Google Shape;251;p24"/>
          <p:cNvSpPr/>
          <p:nvPr/>
        </p:nvSpPr>
        <p:spPr>
          <a:xfrm rot="10800000">
            <a:off x="11479904" y="634114"/>
            <a:ext cx="419100" cy="419100"/>
          </a:xfrm>
          <a:prstGeom prst="round1Rect">
            <a:avLst>
              <a:gd name="adj" fmla="val 1666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4"/>
          <p:cNvSpPr/>
          <p:nvPr/>
        </p:nvSpPr>
        <p:spPr>
          <a:xfrm rot="10800000">
            <a:off x="5737088" y="634114"/>
            <a:ext cx="419100" cy="419100"/>
          </a:xfrm>
          <a:prstGeom prst="round1Rect">
            <a:avLst>
              <a:gd name="adj" fmla="val 1666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"/>
          <p:cNvSpPr/>
          <p:nvPr/>
        </p:nvSpPr>
        <p:spPr>
          <a:xfrm>
            <a:off x="6405308" y="634116"/>
            <a:ext cx="2626882" cy="5589765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4"/>
          <p:cNvSpPr/>
          <p:nvPr/>
        </p:nvSpPr>
        <p:spPr>
          <a:xfrm rot="10800000">
            <a:off x="8608496" y="634114"/>
            <a:ext cx="419100" cy="419100"/>
          </a:xfrm>
          <a:prstGeom prst="round1Rect">
            <a:avLst>
              <a:gd name="adj" fmla="val 1666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24"/>
          <p:cNvSpPr txBox="1"/>
          <p:nvPr/>
        </p:nvSpPr>
        <p:spPr>
          <a:xfrm>
            <a:off x="11638158" y="730049"/>
            <a:ext cx="10259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6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"/>
          <p:cNvSpPr txBox="1"/>
          <p:nvPr/>
        </p:nvSpPr>
        <p:spPr>
          <a:xfrm>
            <a:off x="5912975" y="730049"/>
            <a:ext cx="6732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8766750" y="730049"/>
            <a:ext cx="10259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" name="Google Shape;258;p24" descr="Рисунок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 flipH="1">
            <a:off x="9835798" y="4676194"/>
            <a:ext cx="992333" cy="209853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"/>
          <p:cNvSpPr txBox="1"/>
          <p:nvPr/>
        </p:nvSpPr>
        <p:spPr>
          <a:xfrm>
            <a:off x="3759251" y="890184"/>
            <a:ext cx="831851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999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3B17"/>
              </a:buClr>
              <a:buSzPts val="3600"/>
              <a:buFont typeface="Arial"/>
              <a:buChar char="›"/>
            </a:pPr>
            <a:r>
              <a:rPr lang="ru-RU" sz="3600" b="0" i="0" u="none" strike="noStrike" cap="none">
                <a:solidFill>
                  <a:srgbClr val="CD3B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0" name="Google Shape;260;p24"/>
          <p:cNvSpPr txBox="1"/>
          <p:nvPr/>
        </p:nvSpPr>
        <p:spPr>
          <a:xfrm>
            <a:off x="6638018" y="890184"/>
            <a:ext cx="831851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999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3B17"/>
              </a:buClr>
              <a:buSzPts val="3600"/>
              <a:buFont typeface="Arial"/>
              <a:buChar char="›"/>
            </a:pPr>
            <a:r>
              <a:rPr lang="ru-RU" sz="3600" b="0" i="0" u="none" strike="noStrike" cap="none">
                <a:solidFill>
                  <a:srgbClr val="CD3B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1" name="Google Shape;261;p24"/>
          <p:cNvSpPr txBox="1"/>
          <p:nvPr/>
        </p:nvSpPr>
        <p:spPr>
          <a:xfrm>
            <a:off x="9506464" y="890184"/>
            <a:ext cx="831851" cy="49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999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3B17"/>
              </a:buClr>
              <a:buSzPts val="3600"/>
              <a:buFont typeface="Arial"/>
              <a:buChar char="›"/>
            </a:pPr>
            <a:r>
              <a:rPr lang="ru-RU" sz="3600" b="0" i="0" u="none" strike="noStrike" cap="none">
                <a:solidFill>
                  <a:srgbClr val="CD3B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62" name="Google Shape;262;p24" descr="Рисунок 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4608703" y="4669728"/>
            <a:ext cx="992333" cy="209853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"/>
          <p:cNvSpPr/>
          <p:nvPr/>
        </p:nvSpPr>
        <p:spPr>
          <a:xfrm>
            <a:off x="6409902" y="5222831"/>
            <a:ext cx="2622289" cy="542173"/>
          </a:xfrm>
          <a:prstGeom prst="rect">
            <a:avLst/>
          </a:prstGeom>
          <a:solidFill>
            <a:srgbClr val="CC3B0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"/>
          <p:cNvSpPr txBox="1">
            <a:spLocks noGrp="1"/>
          </p:cNvSpPr>
          <p:nvPr>
            <p:ph type="body" idx="1"/>
          </p:nvPr>
        </p:nvSpPr>
        <p:spPr>
          <a:xfrm>
            <a:off x="3757316" y="1309282"/>
            <a:ext cx="2155659" cy="75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24"/>
          <p:cNvSpPr txBox="1">
            <a:spLocks noGrp="1"/>
          </p:cNvSpPr>
          <p:nvPr>
            <p:ph type="body" idx="2"/>
          </p:nvPr>
        </p:nvSpPr>
        <p:spPr>
          <a:xfrm>
            <a:off x="3757317" y="2184400"/>
            <a:ext cx="2155658" cy="226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2766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24"/>
          <p:cNvSpPr txBox="1">
            <a:spLocks noGrp="1"/>
          </p:cNvSpPr>
          <p:nvPr>
            <p:ph type="body" idx="3"/>
          </p:nvPr>
        </p:nvSpPr>
        <p:spPr>
          <a:xfrm>
            <a:off x="6638018" y="1309282"/>
            <a:ext cx="2155659" cy="75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24"/>
          <p:cNvSpPr txBox="1">
            <a:spLocks noGrp="1"/>
          </p:cNvSpPr>
          <p:nvPr>
            <p:ph type="body" idx="4"/>
          </p:nvPr>
        </p:nvSpPr>
        <p:spPr>
          <a:xfrm>
            <a:off x="6638019" y="2184400"/>
            <a:ext cx="2155658" cy="226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2766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24"/>
          <p:cNvSpPr txBox="1">
            <a:spLocks noGrp="1"/>
          </p:cNvSpPr>
          <p:nvPr>
            <p:ph type="body" idx="5"/>
          </p:nvPr>
        </p:nvSpPr>
        <p:spPr>
          <a:xfrm>
            <a:off x="9509604" y="1309282"/>
            <a:ext cx="2155659" cy="75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body" idx="6"/>
          </p:nvPr>
        </p:nvSpPr>
        <p:spPr>
          <a:xfrm>
            <a:off x="9509605" y="2184400"/>
            <a:ext cx="2155658" cy="226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2766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title"/>
          </p:nvPr>
        </p:nvSpPr>
        <p:spPr>
          <a:xfrm>
            <a:off x="442912" y="2546971"/>
            <a:ext cx="2846462" cy="289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text 2">
  <p:cSld name="Basic text 2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6" descr="Рисунок 33"/>
          <p:cNvPicPr preferRelativeResize="0"/>
          <p:nvPr/>
        </p:nvPicPr>
        <p:blipFill rotWithShape="1">
          <a:blip r:embed="rId2">
            <a:alphaModFix/>
          </a:blip>
          <a:srcRect b="51461"/>
          <a:stretch/>
        </p:blipFill>
        <p:spPr>
          <a:xfrm rot="-5400000">
            <a:off x="10472460" y="4504342"/>
            <a:ext cx="1671478" cy="17676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26"/>
          <p:cNvCxnSpPr/>
          <p:nvPr/>
        </p:nvCxnSpPr>
        <p:spPr>
          <a:xfrm>
            <a:off x="0" y="6223882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" name="Google Shape;275;p26"/>
          <p:cNvCxnSpPr/>
          <p:nvPr/>
        </p:nvCxnSpPr>
        <p:spPr>
          <a:xfrm flipH="1">
            <a:off x="4498107" y="-3108"/>
            <a:ext cx="1" cy="6864216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6" name="Google Shape;27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913" y="172173"/>
            <a:ext cx="714464" cy="283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26"/>
          <p:cNvCxnSpPr/>
          <p:nvPr/>
        </p:nvCxnSpPr>
        <p:spPr>
          <a:xfrm>
            <a:off x="0" y="634117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8" name="Google Shape;278;p26"/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3633787" cy="266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26"/>
          <p:cNvSpPr txBox="1">
            <a:spLocks noGrp="1"/>
          </p:cNvSpPr>
          <p:nvPr>
            <p:ph type="body" idx="1"/>
          </p:nvPr>
        </p:nvSpPr>
        <p:spPr>
          <a:xfrm>
            <a:off x="4506925" y="873833"/>
            <a:ext cx="7408849" cy="5117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1pPr>
            <a:lvl2pPr marL="914400" lvl="1" indent="-32004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inal slide">
  <p:cSld name="Final slide">
    <p:bg>
      <p:bgPr>
        <a:solidFill>
          <a:srgbClr val="F2F2F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1" name="Google Shape;281;p27"/>
          <p:cNvCxnSpPr/>
          <p:nvPr/>
        </p:nvCxnSpPr>
        <p:spPr>
          <a:xfrm flipH="1">
            <a:off x="588962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82" name="Google Shape;282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570533" y="0"/>
            <a:ext cx="162146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0570532" y="3429000"/>
            <a:ext cx="1621465" cy="34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27"/>
          <p:cNvCxnSpPr/>
          <p:nvPr/>
        </p:nvCxnSpPr>
        <p:spPr>
          <a:xfrm flipH="1">
            <a:off x="12191997" y="3428999"/>
            <a:ext cx="1" cy="1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85" name="Google Shape;285;p27"/>
          <p:cNvSpPr txBox="1"/>
          <p:nvPr/>
        </p:nvSpPr>
        <p:spPr>
          <a:xfrm>
            <a:off x="4737173" y="6000990"/>
            <a:ext cx="1917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B03"/>
              </a:buClr>
              <a:buSzPts val="1800"/>
              <a:buFont typeface="Arial"/>
              <a:buNone/>
            </a:pPr>
            <a:r>
              <a:rPr lang="ru-RU" sz="1800" b="0" i="0" u="sng" strike="noStrike" cap="none">
                <a:solidFill>
                  <a:srgbClr val="CC3B03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www.tantorlabs.ru</a:t>
            </a:r>
            <a:endParaRPr sz="1800" b="0" i="0" u="none" strike="noStrike" cap="none">
              <a:solidFill>
                <a:srgbClr val="CC3B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6" name="Google Shape;286;p27"/>
          <p:cNvGrpSpPr/>
          <p:nvPr/>
        </p:nvGrpSpPr>
        <p:grpSpPr>
          <a:xfrm>
            <a:off x="588955" y="615050"/>
            <a:ext cx="2220267" cy="877847"/>
            <a:chOff x="2108783" y="1009650"/>
            <a:chExt cx="2642520" cy="1044797"/>
          </a:xfrm>
        </p:grpSpPr>
        <p:sp>
          <p:nvSpPr>
            <p:cNvPr id="287" name="Google Shape;287;p27"/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/>
              <a:ahLst/>
              <a:cxnLst/>
              <a:rect l="l" t="t" r="r" b="b"/>
              <a:pathLst>
                <a:path w="245840" h="614552" extrusionOk="0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7"/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/>
              <a:ahLst/>
              <a:cxnLst/>
              <a:rect l="l" t="t" r="r" b="b"/>
              <a:pathLst>
                <a:path w="491680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7"/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/>
              <a:ahLst/>
              <a:cxnLst/>
              <a:rect l="l" t="t" r="r" b="b"/>
              <a:pathLst>
                <a:path w="245840" h="491585" extrusionOk="0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7"/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7"/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/>
              <a:ahLst/>
              <a:cxnLst/>
              <a:rect l="l" t="t" r="r" b="b"/>
              <a:pathLst>
                <a:path w="368712" h="614457" extrusionOk="0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/>
              <a:ahLst/>
              <a:cxnLst/>
              <a:rect l="l" t="t" r="r" b="b"/>
              <a:pathLst>
                <a:path w="983265" h="623220" extrusionOk="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95" name="Google Shape;295;p27"/>
          <p:cNvCxnSpPr/>
          <p:nvPr/>
        </p:nvCxnSpPr>
        <p:spPr>
          <a:xfrm flipH="1">
            <a:off x="10556097" y="-3108"/>
            <a:ext cx="1" cy="6864216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96" name="Google Shape;296;p27"/>
          <p:cNvCxnSpPr/>
          <p:nvPr/>
        </p:nvCxnSpPr>
        <p:spPr>
          <a:xfrm flipH="1">
            <a:off x="4698697" y="-3108"/>
            <a:ext cx="1" cy="6864216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97" name="Google Shape;29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756" y="4425018"/>
            <a:ext cx="1945301" cy="1945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692272" y="2336160"/>
            <a:ext cx="9242303" cy="157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  <a:defRPr sz="4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wo columns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 txBox="1">
            <a:spLocks noGrp="1"/>
          </p:cNvSpPr>
          <p:nvPr>
            <p:ph type="ftr" idx="11"/>
          </p:nvPr>
        </p:nvSpPr>
        <p:spPr>
          <a:xfrm>
            <a:off x="442911" y="6344069"/>
            <a:ext cx="7663948" cy="23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9"/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29"/>
          <p:cNvSpPr txBox="1">
            <a:spLocks noGrp="1"/>
          </p:cNvSpPr>
          <p:nvPr>
            <p:ph type="body" idx="1"/>
          </p:nvPr>
        </p:nvSpPr>
        <p:spPr>
          <a:xfrm>
            <a:off x="438148" y="2147266"/>
            <a:ext cx="5457828" cy="3986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1pPr>
            <a:lvl2pPr marL="914400" lvl="1" indent="-32004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5" name="Google Shape;305;p29"/>
          <p:cNvSpPr txBox="1">
            <a:spLocks noGrp="1"/>
          </p:cNvSpPr>
          <p:nvPr>
            <p:ph type="body" idx="2"/>
          </p:nvPr>
        </p:nvSpPr>
        <p:spPr>
          <a:xfrm>
            <a:off x="6296026" y="2147266"/>
            <a:ext cx="5457828" cy="3986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/>
            </a:lvl1pPr>
            <a:lvl2pPr marL="914400" lvl="1" indent="-32004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"/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Manrope"/>
              <a:buNone/>
              <a:defRPr sz="360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nrope"/>
              <a:buNone/>
              <a:defRPr sz="440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nrope"/>
              <a:buNone/>
              <a:defRPr sz="440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nrope"/>
              <a:buNone/>
              <a:defRPr sz="440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nrope"/>
              <a:buNone/>
              <a:defRPr sz="440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nrope"/>
              <a:buNone/>
              <a:defRPr sz="440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nrope"/>
              <a:buNone/>
              <a:defRPr sz="440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nrope"/>
              <a:buNone/>
              <a:defRPr sz="440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Manrope"/>
              <a:buNone/>
              <a:defRPr sz="440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body" idx="1"/>
          </p:nvPr>
        </p:nvSpPr>
        <p:spPr>
          <a:xfrm>
            <a:off x="442911" y="2178811"/>
            <a:ext cx="11306175" cy="4036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55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C5C2B"/>
              </a:buClr>
              <a:buSzPts val="2000"/>
              <a:buFont typeface="Manrope"/>
              <a:buChar char="›"/>
              <a:defRPr sz="200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0988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Manrope"/>
              <a:buChar char="•"/>
              <a:defRPr sz="160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C5C2B"/>
              </a:buClr>
              <a:buSzPts val="900"/>
              <a:buFont typeface="Manrope"/>
              <a:buChar char="›"/>
              <a:defRPr sz="90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5C2B"/>
              </a:buClr>
              <a:buSzPts val="900"/>
              <a:buFont typeface="Manrope"/>
              <a:buChar char="›"/>
              <a:defRPr sz="90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C5C2B"/>
              </a:buClr>
              <a:buSzPts val="900"/>
              <a:buFont typeface="Manrope"/>
              <a:buChar char="›"/>
              <a:defRPr sz="90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nrope"/>
              <a:buChar char="•"/>
              <a:defRPr sz="90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nrope"/>
              <a:buChar char="•"/>
              <a:defRPr sz="90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nrope"/>
              <a:buChar char="•"/>
              <a:defRPr sz="90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anrope"/>
              <a:buChar char="•"/>
              <a:defRPr sz="90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87" name="Google Shape;187;p19"/>
          <p:cNvSpPr txBox="1"/>
          <p:nvPr/>
        </p:nvSpPr>
        <p:spPr>
          <a:xfrm>
            <a:off x="11380051" y="290914"/>
            <a:ext cx="575310" cy="1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42913" y="172173"/>
            <a:ext cx="714464" cy="283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19"/>
          <p:cNvCxnSpPr/>
          <p:nvPr/>
        </p:nvCxnSpPr>
        <p:spPr>
          <a:xfrm>
            <a:off x="0" y="634117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0" name="Google Shape;190;p19"/>
          <p:cNvSpPr txBox="1">
            <a:spLocks noGrp="1"/>
          </p:cNvSpPr>
          <p:nvPr>
            <p:ph type="ftr" idx="11"/>
          </p:nvPr>
        </p:nvSpPr>
        <p:spPr>
          <a:xfrm>
            <a:off x="442911" y="6344069"/>
            <a:ext cx="7663948" cy="23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833"/>
              <a:buFont typeface="Arial"/>
              <a:buNone/>
              <a:defRPr sz="833" b="0" i="1" u="none" strike="noStrike" cap="none">
                <a:solidFill>
                  <a:srgbClr val="9A9A9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3"/>
          <p:cNvSpPr txBox="1">
            <a:spLocks noGrp="1"/>
          </p:cNvSpPr>
          <p:nvPr>
            <p:ph type="title"/>
          </p:nvPr>
        </p:nvSpPr>
        <p:spPr>
          <a:xfrm>
            <a:off x="588961" y="2723713"/>
            <a:ext cx="9116372" cy="1874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/>
          <a:p>
            <a:r>
              <a:rPr lang="ru-RU" dirty="0" err="1">
                <a:latin typeface="Manrope"/>
                <a:ea typeface="Manrope"/>
                <a:sym typeface="Manrope"/>
              </a:rPr>
              <a:t>pg_orchestrator</a:t>
            </a:r>
            <a:r>
              <a:rPr lang="ru-RU" dirty="0">
                <a:latin typeface="Manrope"/>
                <a:ea typeface="Manrope"/>
                <a:sym typeface="Manrope"/>
              </a:rPr>
              <a:t>: новый взгляд на тестирование </a:t>
            </a:r>
            <a:r>
              <a:rPr lang="ru-RU" dirty="0" err="1">
                <a:latin typeface="Manrope"/>
                <a:ea typeface="Manrope"/>
                <a:sym typeface="Manrope"/>
              </a:rPr>
              <a:t>PostgreSQL</a:t>
            </a:r>
            <a:endParaRPr lang="ru-RU" dirty="0">
              <a:latin typeface="Manrope"/>
              <a:ea typeface="Manrope"/>
            </a:endParaRPr>
          </a:p>
        </p:txBody>
      </p:sp>
      <p:sp>
        <p:nvSpPr>
          <p:cNvPr id="403" name="Google Shape;403;p43"/>
          <p:cNvSpPr txBox="1">
            <a:spLocks noGrp="1"/>
          </p:cNvSpPr>
          <p:nvPr>
            <p:ph type="body" idx="1"/>
          </p:nvPr>
        </p:nvSpPr>
        <p:spPr>
          <a:xfrm>
            <a:off x="588955" y="4806970"/>
            <a:ext cx="8179200" cy="12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ru-RU">
                <a:solidFill>
                  <a:srgbClr val="CC3B03"/>
                </a:solidFill>
                <a:latin typeface="Manrope"/>
                <a:ea typeface="Manrope"/>
                <a:sym typeface="Manrope"/>
              </a:rPr>
              <a:t>Лев Николаев, разработчик, «</a:t>
            </a:r>
            <a:r>
              <a:rPr lang="ru-RU" err="1">
                <a:solidFill>
                  <a:srgbClr val="CC3B03"/>
                </a:solidFill>
                <a:latin typeface="Manrope"/>
                <a:ea typeface="Manrope"/>
                <a:sym typeface="Manrope"/>
              </a:rPr>
              <a:t>Тантор</a:t>
            </a:r>
            <a:r>
              <a:rPr lang="ru-RU">
                <a:solidFill>
                  <a:srgbClr val="CC3B03"/>
                </a:solidFill>
                <a:latin typeface="Manrope"/>
                <a:ea typeface="Manrope"/>
                <a:sym typeface="Manrope"/>
              </a:rPr>
              <a:t> </a:t>
            </a:r>
            <a:r>
              <a:rPr lang="ru-RU" err="1">
                <a:solidFill>
                  <a:srgbClr val="CC3B03"/>
                </a:solidFill>
                <a:latin typeface="Manrope"/>
                <a:ea typeface="Manrope"/>
                <a:sym typeface="Manrope"/>
              </a:rPr>
              <a:t>Лабс</a:t>
            </a:r>
            <a:r>
              <a:rPr lang="ru-RU">
                <a:solidFill>
                  <a:srgbClr val="CC3B03"/>
                </a:solidFill>
                <a:latin typeface="Manrope"/>
                <a:ea typeface="Manrope"/>
                <a:sym typeface="Manrope"/>
              </a:rPr>
              <a:t>»</a:t>
            </a:r>
            <a:endParaRPr lang="ru-RU">
              <a:solidFill>
                <a:srgbClr val="CC3B03"/>
              </a:solidFill>
              <a:latin typeface="Manrope"/>
              <a:ea typeface="Manrope"/>
            </a:endParaRPr>
          </a:p>
          <a:p>
            <a:pPr marL="0" indent="0"/>
            <a:endParaRPr lang="ru-RU">
              <a:solidFill>
                <a:srgbClr val="CC3B03"/>
              </a:solidFill>
              <a:latin typeface="Manrope"/>
              <a:ea typeface="Manrope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endParaRPr lang="ru-RU">
              <a:latin typeface="Manrope"/>
              <a:ea typeface="Manrope"/>
              <a:cs typeface="Manrop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28271591-BFA6-27D2-BEE0-921B34983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5">
            <a:extLst>
              <a:ext uri="{FF2B5EF4-FFF2-40B4-BE49-F238E27FC236}">
                <a16:creationId xmlns:a16="http://schemas.microsoft.com/office/drawing/2014/main" id="{299DAC07-7D02-F180-B9C4-6B161068F3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2913" y="1802014"/>
            <a:ext cx="5718175" cy="4017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indent="-228600">
              <a:buSzPts val="2000"/>
            </a:pPr>
            <a:r>
              <a:rPr lang="ru-RU" dirty="0"/>
              <a:t>Используйте образы из официального </a:t>
            </a:r>
            <a:r>
              <a:rPr lang="ru-RU" dirty="0" err="1"/>
              <a:t>Docker</a:t>
            </a:r>
            <a:r>
              <a:rPr lang="ru-RU" dirty="0"/>
              <a:t> </a:t>
            </a:r>
            <a:r>
              <a:rPr lang="ru-RU" dirty="0" err="1"/>
              <a:t>Hub</a:t>
            </a:r>
            <a:endParaRPr lang="ru-RU" dirty="0"/>
          </a:p>
          <a:p>
            <a:pPr marL="228600" indent="-228600">
              <a:buSzPts val="2000"/>
            </a:pPr>
            <a:endParaRPr lang="ru-RU" dirty="0"/>
          </a:p>
          <a:p>
            <a:pPr marL="228600" indent="-228600">
              <a:buSzPts val="2000"/>
            </a:pPr>
            <a:r>
              <a:rPr lang="ru-RU" dirty="0"/>
              <a:t>Указывайте свой репозиторий и имя образа для специализированных сборок</a:t>
            </a:r>
          </a:p>
          <a:p>
            <a:pPr marL="0" indent="0">
              <a:buSzPts val="2000"/>
              <a:buNone/>
            </a:pPr>
            <a:endParaRPr lang="ru-RU" dirty="0"/>
          </a:p>
          <a:p>
            <a:pPr marL="228600" indent="-228600">
              <a:buSzPts val="2000"/>
            </a:pPr>
            <a:r>
              <a:rPr lang="ru-RU" dirty="0"/>
              <a:t>Образ автоматически загружается и контейнер запускается с заданными параметрами</a:t>
            </a:r>
          </a:p>
        </p:txBody>
      </p:sp>
      <p:sp>
        <p:nvSpPr>
          <p:cNvPr id="419" name="Google Shape;419;p45">
            <a:extLst>
              <a:ext uri="{FF2B5EF4-FFF2-40B4-BE49-F238E27FC236}">
                <a16:creationId xmlns:a16="http://schemas.microsoft.com/office/drawing/2014/main" id="{C05C95B7-6689-9D77-C0E8-94DDD82BD4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ru-RU" dirty="0" err="1"/>
              <a:t>Docker</a:t>
            </a:r>
            <a:r>
              <a:rPr lang="ru-RU" dirty="0"/>
              <a:t> конфигурация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A265A59-A912-BAFC-6C9E-1D85FF961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8580" y="1799098"/>
            <a:ext cx="5610839" cy="332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481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57EB3FC1-DB47-E6E3-EBA0-E53332A2F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5">
            <a:extLst>
              <a:ext uri="{FF2B5EF4-FFF2-40B4-BE49-F238E27FC236}">
                <a16:creationId xmlns:a16="http://schemas.microsoft.com/office/drawing/2014/main" id="{C4AEF1B1-E6D2-3084-1560-7551A84073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2913" y="2341911"/>
            <a:ext cx="5718175" cy="3293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>
              <a:lnSpc>
                <a:spcPct val="100000"/>
              </a:lnSpc>
              <a:buSzPts val="2000"/>
              <a:buNone/>
            </a:pPr>
            <a:r>
              <a:rPr lang="ru-RU" dirty="0"/>
              <a:t>Модуль </a:t>
            </a:r>
            <a:r>
              <a:rPr lang="ru-RU" dirty="0" err="1"/>
              <a:t>Upgrade</a:t>
            </a:r>
            <a:r>
              <a:rPr lang="ru-RU" dirty="0"/>
              <a:t>:</a:t>
            </a:r>
            <a:br>
              <a:rPr lang="ru-RU" dirty="0"/>
            </a:br>
            <a:endParaRPr lang="ru-RU"/>
          </a:p>
          <a:p>
            <a:pPr marL="228600" indent="-228600">
              <a:lnSpc>
                <a:spcPct val="100000"/>
              </a:lnSpc>
              <a:buSzPts val="2000"/>
            </a:pPr>
            <a:r>
              <a:rPr lang="ru-RU" dirty="0"/>
              <a:t>Установка СУБД из пакета для гибкой проверки сборок</a:t>
            </a:r>
          </a:p>
          <a:p>
            <a:pPr marL="228600" indent="-228600">
              <a:lnSpc>
                <a:spcPct val="100000"/>
              </a:lnSpc>
              <a:buSzPts val="2000"/>
            </a:pPr>
            <a:endParaRPr lang="ru-RU" dirty="0"/>
          </a:p>
          <a:p>
            <a:pPr marL="228600" indent="-228600">
              <a:lnSpc>
                <a:spcPct val="100000"/>
              </a:lnSpc>
              <a:buSzPts val="2000"/>
            </a:pPr>
            <a:r>
              <a:rPr lang="ru-RU" dirty="0"/>
              <a:t>Настройка миграционных сценариев через </a:t>
            </a:r>
            <a:r>
              <a:rPr lang="ru-RU" dirty="0" err="1"/>
              <a:t>pre</a:t>
            </a:r>
            <a:r>
              <a:rPr lang="ru-RU" dirty="0"/>
              <a:t>/</a:t>
            </a:r>
            <a:r>
              <a:rPr lang="ru-RU" dirty="0" err="1"/>
              <a:t>post</a:t>
            </a:r>
            <a:r>
              <a:rPr lang="ru-RU" dirty="0"/>
              <a:t>‑скрипты (хуки)</a:t>
            </a:r>
          </a:p>
          <a:p>
            <a:pPr marL="0" indent="0">
              <a:lnSpc>
                <a:spcPct val="100000"/>
              </a:lnSpc>
              <a:buSzPts val="2000"/>
              <a:buNone/>
            </a:pPr>
            <a:endParaRPr lang="ru-RU" dirty="0"/>
          </a:p>
          <a:p>
            <a:pPr marL="228600" indent="-228600">
              <a:lnSpc>
                <a:spcPct val="100000"/>
              </a:lnSpc>
              <a:buSzPts val="2000"/>
            </a:pPr>
            <a:r>
              <a:rPr lang="ru-RU" dirty="0"/>
              <a:t>Гибкая конфигурация стратегий миграции с передачей дополнительных аргументов</a:t>
            </a:r>
          </a:p>
          <a:p>
            <a:pPr marL="228600" indent="-228600">
              <a:lnSpc>
                <a:spcPct val="100000"/>
              </a:lnSpc>
              <a:buSzPts val="2000"/>
            </a:pPr>
            <a:endParaRPr lang="ru-RU" dirty="0"/>
          </a:p>
          <a:p>
            <a:pPr marL="0" indent="0">
              <a:lnSpc>
                <a:spcPct val="100000"/>
              </a:lnSpc>
              <a:buSzPts val="2000"/>
              <a:buNone/>
            </a:pPr>
            <a:endParaRPr lang="ru-RU" dirty="0"/>
          </a:p>
          <a:p>
            <a:pPr marL="228600" indent="-228600">
              <a:buSzPts val="2000"/>
            </a:pPr>
            <a:endParaRPr lang="ru-RU" dirty="0"/>
          </a:p>
        </p:txBody>
      </p:sp>
      <p:sp>
        <p:nvSpPr>
          <p:cNvPr id="419" name="Google Shape;419;p45">
            <a:extLst>
              <a:ext uri="{FF2B5EF4-FFF2-40B4-BE49-F238E27FC236}">
                <a16:creationId xmlns:a16="http://schemas.microsoft.com/office/drawing/2014/main" id="{0C8082E1-E47A-004B-E716-3C4F8D869F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ru-RU" dirty="0"/>
              <a:t>Возможности модулей</a:t>
            </a:r>
          </a:p>
        </p:txBody>
      </p:sp>
      <p:sp>
        <p:nvSpPr>
          <p:cNvPr id="3" name="Google Shape;418;p45">
            <a:extLst>
              <a:ext uri="{FF2B5EF4-FFF2-40B4-BE49-F238E27FC236}">
                <a16:creationId xmlns:a16="http://schemas.microsoft.com/office/drawing/2014/main" id="{76DC4BD3-2A6B-A297-7196-F118FFA1811D}"/>
              </a:ext>
            </a:extLst>
          </p:cNvPr>
          <p:cNvSpPr txBox="1">
            <a:spLocks/>
          </p:cNvSpPr>
          <p:nvPr/>
        </p:nvSpPr>
        <p:spPr>
          <a:xfrm>
            <a:off x="6430934" y="2345486"/>
            <a:ext cx="5673352" cy="3622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C5C2B"/>
              </a:buClr>
              <a:buSzPts val="1800"/>
              <a:buFont typeface="Manrope"/>
              <a:buChar char="›"/>
              <a:defRPr sz="20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2004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Manrope"/>
              <a:buChar char="•"/>
              <a:defRPr sz="16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100"/>
              <a:buFont typeface="Manrope"/>
              <a:buChar char="›"/>
              <a:defRPr sz="11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100"/>
              <a:buFont typeface="Manrope"/>
              <a:buChar char="›"/>
              <a:defRPr sz="11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100"/>
              <a:buFont typeface="Manrope"/>
              <a:buChar char="›"/>
              <a:defRPr sz="11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Manrope"/>
              <a:buChar char="•"/>
              <a:defRPr sz="11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Manrope"/>
              <a:buChar char="•"/>
              <a:defRPr sz="11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Manrope"/>
              <a:buChar char="•"/>
              <a:defRPr sz="11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Manrope"/>
              <a:buChar char="•"/>
              <a:defRPr sz="11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2100" dirty="0"/>
              <a:t>Модуль </a:t>
            </a:r>
            <a:r>
              <a:rPr lang="ru-RU" sz="2100" dirty="0" err="1"/>
              <a:t>Perf</a:t>
            </a:r>
            <a:r>
              <a:rPr lang="ru-RU" sz="2100" dirty="0"/>
              <a:t>:</a:t>
            </a:r>
            <a:endParaRPr lang="en-US" sz="2100"/>
          </a:p>
          <a:p>
            <a:pPr marL="228600" indent="-228600">
              <a:lnSpc>
                <a:spcPct val="100000"/>
              </a:lnSpc>
            </a:pPr>
            <a:endParaRPr lang="ru-RU" sz="2100" dirty="0"/>
          </a:p>
          <a:p>
            <a:pPr marL="228600" indent="-228600">
              <a:lnSpc>
                <a:spcPct val="100000"/>
              </a:lnSpc>
            </a:pPr>
            <a:r>
              <a:rPr lang="ru-RU" sz="2100" dirty="0"/>
              <a:t>Сравнение EXPLAIN-планов с несколькими эталонами</a:t>
            </a:r>
            <a:endParaRPr lang="en-US" sz="2100"/>
          </a:p>
          <a:p>
            <a:pPr marL="228600" indent="-228600">
              <a:lnSpc>
                <a:spcPct val="100000"/>
              </a:lnSpc>
            </a:pPr>
            <a:endParaRPr lang="ru-RU" sz="2100" dirty="0"/>
          </a:p>
          <a:p>
            <a:pPr marL="228600" indent="-228600">
              <a:lnSpc>
                <a:spcPct val="100000"/>
              </a:lnSpc>
            </a:pPr>
            <a:r>
              <a:rPr lang="ru-RU" sz="2100" dirty="0"/>
              <a:t>Замер времени запросов с корректировкой через </a:t>
            </a:r>
            <a:r>
              <a:rPr lang="ru-RU" sz="2100" dirty="0" err="1"/>
              <a:t>performance_coefficient</a:t>
            </a:r>
            <a:endParaRPr lang="ru-RU" sz="2100"/>
          </a:p>
          <a:p>
            <a:pPr marL="228600" indent="-228600">
              <a:lnSpc>
                <a:spcPct val="100000"/>
              </a:lnSpc>
            </a:pPr>
            <a:endParaRPr lang="ru-RU" sz="2100" dirty="0"/>
          </a:p>
          <a:p>
            <a:pPr marL="228600" indent="-228600">
              <a:lnSpc>
                <a:spcPct val="100000"/>
              </a:lnSpc>
            </a:pPr>
            <a:r>
              <a:rPr lang="ru-RU" sz="2100" dirty="0"/>
              <a:t>Возможность установки СУБД из пакета для тестирования новых сборок</a:t>
            </a:r>
            <a:endParaRPr lang="ru-RU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5B887126-C2BA-894E-7512-5340D4549409}"/>
              </a:ext>
            </a:extLst>
          </p:cNvPr>
          <p:cNvCxnSpPr/>
          <p:nvPr/>
        </p:nvCxnSpPr>
        <p:spPr>
          <a:xfrm>
            <a:off x="6160575" y="1716075"/>
            <a:ext cx="0" cy="450225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>
            <a:outerShdw blurRad="63500" dist="38100" dir="270000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01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74B7A7B7-690C-A6F0-1AA7-4C7B2054C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>
            <a:extLst>
              <a:ext uri="{FF2B5EF4-FFF2-40B4-BE49-F238E27FC236}">
                <a16:creationId xmlns:a16="http://schemas.microsoft.com/office/drawing/2014/main" id="{ABE4857A-1018-69DE-BC90-A773D9EFFA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815" y="557168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ru-RU" err="1"/>
              <a:t>Use</a:t>
            </a:r>
            <a:r>
              <a:rPr lang="ru-RU"/>
              <a:t> Case – Проблемы и Роли</a:t>
            </a:r>
          </a:p>
        </p:txBody>
      </p:sp>
      <p:pic>
        <p:nvPicPr>
          <p:cNvPr id="4" name="Рисунок 3" descr="Изображение выглядит как снимок экрана, линия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983B3EAB-0254-0CEB-B935-F37D6F937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5" y="1322017"/>
            <a:ext cx="12028130" cy="522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84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>
          <a:extLst>
            <a:ext uri="{FF2B5EF4-FFF2-40B4-BE49-F238E27FC236}">
              <a16:creationId xmlns:a16="http://schemas.microsoft.com/office/drawing/2014/main" id="{77E973F8-2CF0-B014-C45F-165B4AF4D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">
            <a:extLst>
              <a:ext uri="{FF2B5EF4-FFF2-40B4-BE49-F238E27FC236}">
                <a16:creationId xmlns:a16="http://schemas.microsoft.com/office/drawing/2014/main" id="{66553CB7-3165-35E9-A250-8DCA8A170D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4133594" cy="127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ru-RU" dirty="0"/>
              <a:t>Архитектурный обзор решения</a:t>
            </a:r>
          </a:p>
        </p:txBody>
      </p:sp>
      <p:pic>
        <p:nvPicPr>
          <p:cNvPr id="2" name="Рисунок 1" descr="Изображение выглядит как снимок экрана, диаграмма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B27CCE8C-481B-1C15-57F6-2326C7E75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193" y="747713"/>
            <a:ext cx="6305550" cy="5362575"/>
          </a:xfrm>
          <a:prstGeom prst="rect">
            <a:avLst/>
          </a:prstGeom>
        </p:spPr>
      </p:pic>
      <p:sp>
        <p:nvSpPr>
          <p:cNvPr id="4" name="Google Shape;418;p45">
            <a:extLst>
              <a:ext uri="{FF2B5EF4-FFF2-40B4-BE49-F238E27FC236}">
                <a16:creationId xmlns:a16="http://schemas.microsoft.com/office/drawing/2014/main" id="{B26AF5B4-32F2-7D35-CFBC-305C00AE40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75687" y="2152650"/>
            <a:ext cx="4030305" cy="39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>
              <a:buSzPts val="2000"/>
              <a:buNone/>
            </a:pPr>
            <a:r>
              <a:rPr lang="ru-RU" dirty="0"/>
              <a:t>Стандартизация процессов</a:t>
            </a:r>
          </a:p>
          <a:p>
            <a:pPr marL="228600" indent="-228600">
              <a:buSzPts val="2000"/>
            </a:pPr>
            <a:r>
              <a:rPr lang="ru-RU" dirty="0"/>
              <a:t>YAML‑конфигурации позволяют задать единый подход к настройке и запуску сценариев.</a:t>
            </a:r>
          </a:p>
          <a:p>
            <a:pPr marL="0" indent="0">
              <a:buSzPts val="2000"/>
              <a:buNone/>
            </a:pPr>
            <a:endParaRPr lang="ru-RU" dirty="0"/>
          </a:p>
          <a:p>
            <a:pPr marL="0" indent="0">
              <a:buSzPts val="2000"/>
              <a:buNone/>
            </a:pPr>
            <a:r>
              <a:rPr lang="ru-RU" dirty="0"/>
              <a:t>Изоляция тестового окружения</a:t>
            </a:r>
          </a:p>
          <a:p>
            <a:pPr marL="228600" indent="-228600">
              <a:buSzPts val="2000"/>
            </a:pPr>
            <a:r>
              <a:rPr lang="ru-RU" dirty="0"/>
              <a:t>Полностью изолированные </a:t>
            </a:r>
            <a:r>
              <a:rPr lang="ru-RU" dirty="0" err="1"/>
              <a:t>Docker</a:t>
            </a:r>
            <a:r>
              <a:rPr lang="ru-RU" dirty="0"/>
              <a:t>‑контейнеры гарантируют стабильность и независимость тестов.</a:t>
            </a:r>
          </a:p>
        </p:txBody>
      </p:sp>
      <p:pic>
        <p:nvPicPr>
          <p:cNvPr id="5" name="Рисунок 4" descr="Изображение выглядит как темнота, черный, пространство, ночь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6B16A547-E5C7-1BB5-4483-BA0FD6831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7620" y="4713941"/>
            <a:ext cx="1843053" cy="155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06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4852E66C-7770-EEA8-BD7A-F12BAC91C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>
            <a:extLst>
              <a:ext uri="{FF2B5EF4-FFF2-40B4-BE49-F238E27FC236}">
                <a16:creationId xmlns:a16="http://schemas.microsoft.com/office/drawing/2014/main" id="{B3F481C1-6A18-7113-6A26-F477E0137C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922983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en-US" dirty="0" err="1"/>
              <a:t>Архитектура</a:t>
            </a:r>
            <a:r>
              <a:rPr lang="en-US" dirty="0"/>
              <a:t> </a:t>
            </a:r>
            <a:r>
              <a:rPr lang="en-US" dirty="0" err="1"/>
              <a:t>модуля</a:t>
            </a:r>
            <a:r>
              <a:rPr lang="en-US" dirty="0"/>
              <a:t> </a:t>
            </a:r>
            <a:r>
              <a:rPr lang="en-US" dirty="0" err="1"/>
              <a:t>Perfomance</a:t>
            </a:r>
            <a:endParaRPr lang="ru-RU" dirty="0"/>
          </a:p>
        </p:txBody>
      </p:sp>
      <p:pic>
        <p:nvPicPr>
          <p:cNvPr id="3" name="Рисунок 2" descr="Изображение выглядит как диаграмма, снимок экрана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AF6BC600-AB81-E156-4CF1-23016DE86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948" y="680065"/>
            <a:ext cx="4375535" cy="6055032"/>
          </a:xfrm>
          <a:prstGeom prst="rect">
            <a:avLst/>
          </a:prstGeom>
        </p:spPr>
      </p:pic>
      <p:sp>
        <p:nvSpPr>
          <p:cNvPr id="4" name="Google Shape;138;p24">
            <a:extLst>
              <a:ext uri="{FF2B5EF4-FFF2-40B4-BE49-F238E27FC236}">
                <a16:creationId xmlns:a16="http://schemas.microsoft.com/office/drawing/2014/main" id="{DC2E2527-1CE0-E20C-0265-AE020734AAE1}"/>
              </a:ext>
            </a:extLst>
          </p:cNvPr>
          <p:cNvSpPr txBox="1">
            <a:spLocks/>
          </p:cNvSpPr>
          <p:nvPr/>
        </p:nvSpPr>
        <p:spPr>
          <a:xfrm>
            <a:off x="445100" y="2748955"/>
            <a:ext cx="6598223" cy="3195927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1100"/>
            </a:pPr>
            <a:r>
              <a:rPr lang="en-GB" sz="1950" dirty="0">
                <a:solidFill>
                  <a:srgbClr val="00B050"/>
                </a:solidFill>
                <a:ea typeface="Consolas"/>
              </a:rPr>
              <a:t># </a:t>
            </a:r>
            <a:r>
              <a:rPr lang="en-GB" sz="1950" dirty="0" err="1">
                <a:solidFill>
                  <a:srgbClr val="00B050"/>
                </a:solidFill>
                <a:ea typeface="Consolas"/>
              </a:rPr>
              <a:t>Инициализация</a:t>
            </a:r>
            <a:r>
              <a:rPr lang="en-GB" sz="1950" dirty="0">
                <a:solidFill>
                  <a:srgbClr val="00B050"/>
                </a:solidFill>
                <a:ea typeface="Consolas"/>
              </a:rPr>
              <a:t> БД</a:t>
            </a:r>
          </a:p>
          <a:p>
            <a:r>
              <a:rPr lang="en-GB" sz="2100" dirty="0">
                <a:solidFill>
                  <a:srgbClr val="0070C0"/>
                </a:solidFill>
                <a:latin typeface="Consolas"/>
              </a:rPr>
              <a:t>kind</a:t>
            </a:r>
            <a:r>
              <a:rPr lang="en-GB" sz="2100" dirty="0">
                <a:solidFill>
                  <a:srgbClr val="FFFFFF"/>
                </a:solidFill>
                <a:latin typeface="Consolas"/>
              </a:rPr>
              <a:t>: </a:t>
            </a:r>
            <a:r>
              <a:rPr lang="en-GB" sz="2100" dirty="0">
                <a:solidFill>
                  <a:schemeClr val="accent1"/>
                </a:solidFill>
                <a:latin typeface="Consolas"/>
              </a:rPr>
              <a:t>perf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sz="2100" dirty="0" err="1">
                <a:solidFill>
                  <a:srgbClr val="0070C0"/>
                </a:solidFill>
                <a:latin typeface="Consolas"/>
              </a:rPr>
              <a:t>db_initial_script</a:t>
            </a:r>
            <a:r>
              <a:rPr lang="en-GB" sz="2100" dirty="0">
                <a:solidFill>
                  <a:srgbClr val="FFFFFF"/>
                </a:solidFill>
                <a:latin typeface="Consolas"/>
              </a:rPr>
              <a:t>: </a:t>
            </a:r>
            <a:r>
              <a:rPr lang="en-GB" sz="2100" dirty="0">
                <a:solidFill>
                  <a:schemeClr val="accent1"/>
                </a:solidFill>
                <a:latin typeface="Consolas"/>
              </a:rPr>
              <a:t>fill_db.sh</a:t>
            </a:r>
            <a:endParaRPr lang="en-GB" dirty="0">
              <a:solidFill>
                <a:schemeClr val="accent1"/>
              </a:solidFill>
            </a:endParaRPr>
          </a:p>
          <a:p>
            <a:endParaRPr lang="en-GB" sz="2100" dirty="0">
              <a:solidFill>
                <a:srgbClr val="FFFFFF"/>
              </a:solidFill>
              <a:latin typeface="Consolas"/>
            </a:endParaRPr>
          </a:p>
          <a:p>
            <a:r>
              <a:rPr lang="en-GB" sz="2100" dirty="0">
                <a:solidFill>
                  <a:srgbClr val="00B050"/>
                </a:solidFill>
                <a:latin typeface="Consolas"/>
              </a:rPr>
              <a:t># </a:t>
            </a:r>
            <a:r>
              <a:rPr lang="en-GB" sz="2100" dirty="0" err="1">
                <a:solidFill>
                  <a:srgbClr val="00B050"/>
                </a:solidFill>
                <a:latin typeface="Consolas"/>
              </a:rPr>
              <a:t>Параметры</a:t>
            </a:r>
            <a:r>
              <a:rPr lang="en-GB" sz="2100" dirty="0">
                <a:solidFill>
                  <a:srgbClr val="00B050"/>
                </a:solidFill>
                <a:latin typeface="Consolas"/>
              </a:rPr>
              <a:t> </a:t>
            </a:r>
            <a:r>
              <a:rPr lang="en-GB" sz="2100" dirty="0" err="1">
                <a:solidFill>
                  <a:srgbClr val="00B050"/>
                </a:solidFill>
                <a:latin typeface="Consolas"/>
              </a:rPr>
              <a:t>базы</a:t>
            </a:r>
            <a:r>
              <a:rPr lang="en-GB" sz="2100" dirty="0">
                <a:solidFill>
                  <a:srgbClr val="00B050"/>
                </a:solidFill>
                <a:latin typeface="Consolas"/>
              </a:rPr>
              <a:t> </a:t>
            </a:r>
            <a:r>
              <a:rPr lang="en-GB" sz="2100" dirty="0" err="1">
                <a:solidFill>
                  <a:srgbClr val="00B050"/>
                </a:solidFill>
                <a:latin typeface="Consolas"/>
              </a:rPr>
              <a:t>данных</a:t>
            </a:r>
            <a:r>
              <a:rPr lang="en-GB" sz="2100" dirty="0">
                <a:solidFill>
                  <a:srgbClr val="00B050"/>
                </a:solidFill>
                <a:latin typeface="Consolas"/>
              </a:rPr>
              <a:t> </a:t>
            </a:r>
            <a:r>
              <a:rPr lang="en-GB" sz="2100" dirty="0" err="1">
                <a:solidFill>
                  <a:srgbClr val="00B050"/>
                </a:solidFill>
                <a:latin typeface="Consolas"/>
              </a:rPr>
              <a:t>для</a:t>
            </a:r>
            <a:r>
              <a:rPr lang="en-GB" sz="2100" dirty="0">
                <a:solidFill>
                  <a:srgbClr val="00B050"/>
                </a:solidFill>
                <a:latin typeface="Consolas"/>
              </a:rPr>
              <a:t> </a:t>
            </a:r>
            <a:r>
              <a:rPr lang="en-GB" sz="2100" dirty="0" err="1">
                <a:solidFill>
                  <a:srgbClr val="00B050"/>
                </a:solidFill>
                <a:latin typeface="Consolas"/>
              </a:rPr>
              <a:t>тестирования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sz="2100" dirty="0" err="1">
                <a:solidFill>
                  <a:srgbClr val="0070C0"/>
                </a:solidFill>
                <a:latin typeface="Consolas"/>
              </a:rPr>
              <a:t>db_params</a:t>
            </a:r>
            <a:r>
              <a:rPr lang="en-GB" sz="2100" dirty="0">
                <a:solidFill>
                  <a:srgbClr val="FFFFFF"/>
                </a:solidFill>
                <a:latin typeface="Consolas"/>
              </a:rPr>
              <a:t>:</a:t>
            </a:r>
            <a:endParaRPr lang="en-GB" dirty="0"/>
          </a:p>
          <a:p>
            <a:r>
              <a:rPr lang="en-GB" sz="2100" dirty="0">
                <a:solidFill>
                  <a:srgbClr val="FFFFFF"/>
                </a:solidFill>
                <a:latin typeface="Consolas"/>
              </a:rPr>
              <a:t> - </a:t>
            </a:r>
            <a:r>
              <a:rPr lang="en-GB" sz="2100" dirty="0" err="1">
                <a:solidFill>
                  <a:srgbClr val="0070C0"/>
                </a:solidFill>
                <a:latin typeface="Consolas"/>
              </a:rPr>
              <a:t>db_type</a:t>
            </a:r>
            <a:r>
              <a:rPr lang="en-GB" sz="2100" dirty="0">
                <a:solidFill>
                  <a:srgbClr val="FFFFFF"/>
                </a:solidFill>
                <a:latin typeface="Consolas"/>
              </a:rPr>
              <a:t>: </a:t>
            </a:r>
            <a:r>
              <a:rPr lang="en-GB" sz="2100" dirty="0" err="1">
                <a:solidFill>
                  <a:schemeClr val="accent1"/>
                </a:solidFill>
                <a:latin typeface="Consolas"/>
              </a:rPr>
              <a:t>pgdg</a:t>
            </a:r>
            <a:endParaRPr lang="en-GB" sz="2100" dirty="0">
              <a:solidFill>
                <a:schemeClr val="accent1"/>
              </a:solidFill>
              <a:latin typeface="Consolas"/>
            </a:endParaRPr>
          </a:p>
          <a:p>
            <a:r>
              <a:rPr lang="en-GB" sz="2100" dirty="0">
                <a:solidFill>
                  <a:srgbClr val="FFFFFF"/>
                </a:solidFill>
                <a:latin typeface="Consolas"/>
              </a:rPr>
              <a:t>   </a:t>
            </a:r>
            <a:r>
              <a:rPr lang="en-GB" sz="2100" dirty="0" err="1">
                <a:solidFill>
                  <a:srgbClr val="0070C0"/>
                </a:solidFill>
                <a:latin typeface="Consolas"/>
              </a:rPr>
              <a:t>db_version</a:t>
            </a:r>
            <a:r>
              <a:rPr lang="en-GB" sz="2100" dirty="0">
                <a:solidFill>
                  <a:srgbClr val="FFFFFF"/>
                </a:solidFill>
                <a:latin typeface="Consolas"/>
              </a:rPr>
              <a:t>: </a:t>
            </a:r>
            <a:r>
              <a:rPr lang="en-GB" sz="2100" dirty="0">
                <a:solidFill>
                  <a:schemeClr val="accent1"/>
                </a:solidFill>
                <a:latin typeface="Consolas"/>
              </a:rPr>
              <a:t>16.4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sz="2100" dirty="0">
                <a:solidFill>
                  <a:srgbClr val="FFFFFF"/>
                </a:solidFill>
                <a:latin typeface="Consolas"/>
              </a:rPr>
              <a:t>   </a:t>
            </a:r>
            <a:r>
              <a:rPr lang="en-GB" sz="2100" dirty="0" err="1">
                <a:solidFill>
                  <a:srgbClr val="0070C0"/>
                </a:solidFill>
                <a:latin typeface="Consolas"/>
              </a:rPr>
              <a:t>db_port</a:t>
            </a:r>
            <a:r>
              <a:rPr lang="en-GB" sz="2100" dirty="0">
                <a:solidFill>
                  <a:srgbClr val="FFFFFF"/>
                </a:solidFill>
                <a:latin typeface="Consolas"/>
              </a:rPr>
              <a:t>: </a:t>
            </a:r>
            <a:r>
              <a:rPr lang="en-GB" sz="2100" dirty="0">
                <a:solidFill>
                  <a:schemeClr val="accent1"/>
                </a:solidFill>
                <a:latin typeface="Consolas"/>
              </a:rPr>
              <a:t>5432</a:t>
            </a:r>
            <a:endParaRPr lang="en-GB" dirty="0">
              <a:solidFill>
                <a:schemeClr val="accent1"/>
              </a:solidFill>
            </a:endParaRPr>
          </a:p>
          <a:p>
            <a:endParaRPr lang="en-GB" sz="2100" dirty="0">
              <a:solidFill>
                <a:srgbClr val="FFFFFF"/>
              </a:solidFill>
              <a:latin typeface="Consolas"/>
            </a:endParaRPr>
          </a:p>
          <a:p>
            <a:br>
              <a:rPr lang="en-US" dirty="0"/>
            </a:br>
            <a:endParaRPr lang="en-US" dirty="0"/>
          </a:p>
          <a:p>
            <a:pPr>
              <a:buSzPts val="1100"/>
            </a:pPr>
            <a:endParaRPr lang="en-GB" sz="2100" dirty="0">
              <a:solidFill>
                <a:schemeClr val="lt1"/>
              </a:solidFill>
              <a:latin typeface="Consolas"/>
              <a:ea typeface="Consolas"/>
              <a:cs typeface="Consolas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24465948-1108-D89B-078D-624F3212E791}"/>
              </a:ext>
            </a:extLst>
          </p:cNvPr>
          <p:cNvCxnSpPr/>
          <p:nvPr/>
        </p:nvCxnSpPr>
        <p:spPr>
          <a:xfrm flipV="1">
            <a:off x="6707433" y="1793080"/>
            <a:ext cx="1881196" cy="148297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283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71FE8B42-1AE3-3A20-5F53-8842805F1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>
            <a:extLst>
              <a:ext uri="{FF2B5EF4-FFF2-40B4-BE49-F238E27FC236}">
                <a16:creationId xmlns:a16="http://schemas.microsoft.com/office/drawing/2014/main" id="{5B3444D1-DE38-5EDB-E959-FAE5E494B5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8953423" cy="1333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en-US" err="1"/>
              <a:t>Архитектура</a:t>
            </a:r>
            <a:r>
              <a:rPr lang="en-US"/>
              <a:t> </a:t>
            </a:r>
            <a:r>
              <a:rPr lang="en-US" err="1"/>
              <a:t>модуля</a:t>
            </a:r>
            <a:r>
              <a:rPr lang="en-US"/>
              <a:t> </a:t>
            </a:r>
            <a:r>
              <a:rPr lang="en-US" err="1"/>
              <a:t>Perfomance</a:t>
            </a:r>
            <a:endParaRPr lang="ru-RU" err="1"/>
          </a:p>
        </p:txBody>
      </p:sp>
      <p:pic>
        <p:nvPicPr>
          <p:cNvPr id="3" name="Рисунок 2" descr="Изображение выглядит как диаграмма, снимок экрана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5B0FDDFB-D5F4-876E-989C-B55F60AF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948" y="680065"/>
            <a:ext cx="4375535" cy="6055032"/>
          </a:xfrm>
          <a:prstGeom prst="rect">
            <a:avLst/>
          </a:prstGeom>
        </p:spPr>
      </p:pic>
      <p:sp>
        <p:nvSpPr>
          <p:cNvPr id="4" name="Google Shape;138;p24">
            <a:extLst>
              <a:ext uri="{FF2B5EF4-FFF2-40B4-BE49-F238E27FC236}">
                <a16:creationId xmlns:a16="http://schemas.microsoft.com/office/drawing/2014/main" id="{1C261100-1D88-45F9-969A-097CEA461A50}"/>
              </a:ext>
            </a:extLst>
          </p:cNvPr>
          <p:cNvSpPr txBox="1">
            <a:spLocks/>
          </p:cNvSpPr>
          <p:nvPr/>
        </p:nvSpPr>
        <p:spPr>
          <a:xfrm>
            <a:off x="309184" y="1570769"/>
            <a:ext cx="6598223" cy="4952762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950" dirty="0" err="1">
                <a:solidFill>
                  <a:srgbClr val="0070C0"/>
                </a:solidFill>
                <a:latin typeface="Consolas"/>
              </a:rPr>
              <a:t>pre_scripts</a:t>
            </a:r>
            <a:r>
              <a:rPr lang="en-GB" sz="2000" dirty="0">
                <a:solidFill>
                  <a:schemeClr val="bg1"/>
                </a:solidFill>
                <a:latin typeface="Consolas"/>
              </a:rPr>
              <a:t>:</a:t>
            </a:r>
            <a:endParaRPr lang="ru-RU" sz="2000" dirty="0">
              <a:solidFill>
                <a:schemeClr val="bg1"/>
              </a:solidFill>
              <a:latin typeface="Consolas"/>
            </a:endParaRPr>
          </a:p>
          <a:p>
            <a:r>
              <a:rPr lang="en-GB" sz="1950" dirty="0">
                <a:solidFill>
                  <a:schemeClr val="accent1"/>
                </a:solidFill>
                <a:latin typeface="Consolas"/>
              </a:rPr>
              <a:t>- setup_perf_environment.sh</a:t>
            </a:r>
          </a:p>
          <a:p>
            <a:r>
              <a:rPr lang="en-GB" sz="1950" dirty="0">
                <a:solidFill>
                  <a:srgbClr val="00B050"/>
                </a:solidFill>
                <a:latin typeface="Consolas"/>
              </a:rPr>
              <a:t># "1..N Of Cases"</a:t>
            </a:r>
            <a:endParaRPr lang="en-GB" dirty="0">
              <a:latin typeface="Consolas"/>
            </a:endParaRPr>
          </a:p>
          <a:p>
            <a:r>
              <a:rPr lang="en-GB" sz="1950" dirty="0">
                <a:solidFill>
                  <a:srgbClr val="0070C0"/>
                </a:solidFill>
                <a:latin typeface="Consolas"/>
              </a:rPr>
              <a:t>cases</a:t>
            </a:r>
            <a:r>
              <a:rPr lang="en-GB" sz="2000" dirty="0">
                <a:solidFill>
                  <a:schemeClr val="bg1"/>
                </a:solidFill>
                <a:latin typeface="Consolas"/>
              </a:rPr>
              <a:t>:</a:t>
            </a:r>
          </a:p>
          <a:p>
            <a:r>
              <a:rPr lang="en-GB" sz="1950" dirty="0">
                <a:solidFill>
                  <a:srgbClr val="00B050"/>
                </a:solidFill>
                <a:latin typeface="Consolas"/>
              </a:rPr>
              <a:t> </a:t>
            </a:r>
            <a:r>
              <a:rPr lang="en-GB" sz="1950" dirty="0">
                <a:solidFill>
                  <a:srgbClr val="0070C0"/>
                </a:solidFill>
                <a:latin typeface="Consolas"/>
              </a:rPr>
              <a:t>- name</a:t>
            </a:r>
            <a:r>
              <a:rPr lang="en-GB" sz="2000" dirty="0">
                <a:solidFill>
                  <a:schemeClr val="bg1"/>
                </a:solidFill>
                <a:latin typeface="Consolas"/>
              </a:rPr>
              <a:t>: </a:t>
            </a:r>
            <a:r>
              <a:rPr lang="en-GB" sz="1950" dirty="0">
                <a:solidFill>
                  <a:schemeClr val="accent1"/>
                </a:solidFill>
                <a:latin typeface="Consolas"/>
              </a:rPr>
              <a:t>case_1</a:t>
            </a:r>
            <a:endParaRPr lang="en-GB" dirty="0">
              <a:solidFill>
                <a:schemeClr val="accent1"/>
              </a:solidFill>
              <a:latin typeface="Consolas"/>
            </a:endParaRPr>
          </a:p>
          <a:p>
            <a:r>
              <a:rPr lang="en-GB" sz="1950" dirty="0">
                <a:solidFill>
                  <a:srgbClr val="00B050"/>
                </a:solidFill>
                <a:latin typeface="Consolas"/>
              </a:rPr>
              <a:t>   </a:t>
            </a:r>
            <a:r>
              <a:rPr lang="en-GB" sz="1950" dirty="0" err="1">
                <a:solidFill>
                  <a:srgbClr val="0070C0"/>
                </a:solidFill>
                <a:latin typeface="Consolas"/>
              </a:rPr>
              <a:t>explain_queries</a:t>
            </a:r>
            <a:r>
              <a:rPr lang="en-GB" sz="2000" dirty="0">
                <a:solidFill>
                  <a:schemeClr val="bg1"/>
                </a:solidFill>
                <a:latin typeface="Consolas"/>
              </a:rPr>
              <a:t>:</a:t>
            </a:r>
          </a:p>
          <a:p>
            <a:r>
              <a:rPr lang="en-GB" sz="1950" dirty="0">
                <a:solidFill>
                  <a:srgbClr val="00B050"/>
                </a:solidFill>
                <a:latin typeface="Consolas"/>
              </a:rPr>
              <a:t>    </a:t>
            </a:r>
            <a:r>
              <a:rPr lang="en-GB" sz="1950" dirty="0">
                <a:solidFill>
                  <a:srgbClr val="0070C0"/>
                </a:solidFill>
                <a:latin typeface="Consolas"/>
              </a:rPr>
              <a:t>- query</a:t>
            </a:r>
            <a:r>
              <a:rPr lang="en-GB" sz="2000" dirty="0">
                <a:solidFill>
                  <a:schemeClr val="bg1"/>
                </a:solidFill>
                <a:latin typeface="Consolas"/>
              </a:rPr>
              <a:t>:</a:t>
            </a:r>
            <a:r>
              <a:rPr lang="en-GB" sz="1950" dirty="0">
                <a:solidFill>
                  <a:srgbClr val="00B050"/>
                </a:solidFill>
                <a:latin typeface="Consolas"/>
              </a:rPr>
              <a:t> </a:t>
            </a:r>
            <a:r>
              <a:rPr lang="en-GB" sz="1950" dirty="0" err="1">
                <a:solidFill>
                  <a:schemeClr val="accent1"/>
                </a:solidFill>
                <a:latin typeface="Consolas"/>
              </a:rPr>
              <a:t>explain_query.sql</a:t>
            </a:r>
            <a:endParaRPr lang="en-GB" dirty="0">
              <a:solidFill>
                <a:schemeClr val="accent1"/>
              </a:solidFill>
              <a:latin typeface="Consolas"/>
            </a:endParaRPr>
          </a:p>
          <a:p>
            <a:r>
              <a:rPr lang="en-GB" sz="1950" dirty="0">
                <a:solidFill>
                  <a:srgbClr val="00B050"/>
                </a:solidFill>
                <a:latin typeface="Consolas"/>
              </a:rPr>
              <a:t>      </a:t>
            </a:r>
            <a:r>
              <a:rPr lang="en-GB" sz="1950" dirty="0">
                <a:solidFill>
                  <a:srgbClr val="0070C0"/>
                </a:solidFill>
                <a:latin typeface="Consolas"/>
              </a:rPr>
              <a:t>expected</a:t>
            </a:r>
            <a:r>
              <a:rPr lang="en-GB" sz="2000" dirty="0">
                <a:solidFill>
                  <a:schemeClr val="bg1"/>
                </a:solidFill>
                <a:latin typeface="Consolas"/>
              </a:rPr>
              <a:t>:</a:t>
            </a:r>
            <a:endParaRPr lang="en-GB" dirty="0">
              <a:solidFill>
                <a:schemeClr val="bg1"/>
              </a:solidFill>
              <a:latin typeface="Consolas"/>
            </a:endParaRPr>
          </a:p>
          <a:p>
            <a:r>
              <a:rPr lang="en-GB" sz="1950" dirty="0">
                <a:solidFill>
                  <a:srgbClr val="00B050"/>
                </a:solidFill>
                <a:latin typeface="Consolas"/>
              </a:rPr>
              <a:t>       </a:t>
            </a:r>
            <a:r>
              <a:rPr lang="en-GB" sz="1950" dirty="0">
                <a:solidFill>
                  <a:schemeClr val="accent1"/>
                </a:solidFill>
                <a:latin typeface="Consolas"/>
              </a:rPr>
              <a:t>- explain_expected_1.txt</a:t>
            </a:r>
            <a:endParaRPr lang="en-GB" dirty="0">
              <a:solidFill>
                <a:schemeClr val="accent1"/>
              </a:solidFill>
              <a:latin typeface="Consolas"/>
            </a:endParaRPr>
          </a:p>
          <a:p>
            <a:r>
              <a:rPr lang="en-GB" sz="1950" dirty="0">
                <a:solidFill>
                  <a:srgbClr val="00B050"/>
                </a:solidFill>
                <a:latin typeface="Consolas"/>
              </a:rPr>
              <a:t>    </a:t>
            </a:r>
            <a:r>
              <a:rPr lang="en-GB" sz="1950" dirty="0" err="1">
                <a:solidFill>
                  <a:srgbClr val="0070C0"/>
                </a:solidFill>
                <a:latin typeface="Consolas"/>
              </a:rPr>
              <a:t>timing_queries</a:t>
            </a:r>
            <a:r>
              <a:rPr lang="en-GB" sz="2000" dirty="0">
                <a:solidFill>
                  <a:schemeClr val="bg1"/>
                </a:solidFill>
                <a:latin typeface="Consolas"/>
              </a:rPr>
              <a:t>:</a:t>
            </a:r>
          </a:p>
          <a:p>
            <a:r>
              <a:rPr lang="en-GB" sz="1950" dirty="0">
                <a:solidFill>
                  <a:srgbClr val="00B050"/>
                </a:solidFill>
                <a:latin typeface="Consolas"/>
              </a:rPr>
              <a:t>    </a:t>
            </a:r>
            <a:r>
              <a:rPr lang="en-GB" sz="1950" dirty="0">
                <a:solidFill>
                  <a:srgbClr val="0070C0"/>
                </a:solidFill>
                <a:latin typeface="Consolas"/>
              </a:rPr>
              <a:t>- query</a:t>
            </a:r>
            <a:r>
              <a:rPr lang="en-GB" sz="2000" dirty="0">
                <a:solidFill>
                  <a:schemeClr val="bg1"/>
                </a:solidFill>
                <a:latin typeface="Consolas"/>
              </a:rPr>
              <a:t>:</a:t>
            </a:r>
            <a:r>
              <a:rPr lang="en-GB" sz="1950" dirty="0">
                <a:solidFill>
                  <a:srgbClr val="00B050"/>
                </a:solidFill>
                <a:latin typeface="Consolas"/>
              </a:rPr>
              <a:t> </a:t>
            </a:r>
            <a:r>
              <a:rPr lang="en-GB" sz="1950" dirty="0" err="1">
                <a:solidFill>
                  <a:schemeClr val="accent1"/>
                </a:solidFill>
                <a:latin typeface="Consolas"/>
              </a:rPr>
              <a:t>timing_query.sql</a:t>
            </a:r>
            <a:endParaRPr lang="en-GB" dirty="0">
              <a:solidFill>
                <a:schemeClr val="accent1"/>
              </a:solidFill>
              <a:latin typeface="Consolas"/>
            </a:endParaRPr>
          </a:p>
          <a:p>
            <a:r>
              <a:rPr lang="en-GB" sz="1950" dirty="0">
                <a:solidFill>
                  <a:srgbClr val="00B050"/>
                </a:solidFill>
                <a:latin typeface="Consolas"/>
              </a:rPr>
              <a:t>     </a:t>
            </a:r>
            <a:r>
              <a:rPr lang="en-GB" sz="1950" dirty="0">
                <a:solidFill>
                  <a:srgbClr val="0070C0"/>
                </a:solidFill>
                <a:latin typeface="Consolas"/>
              </a:rPr>
              <a:t> </a:t>
            </a:r>
            <a:r>
              <a:rPr lang="en-GB" sz="1950" dirty="0" err="1">
                <a:solidFill>
                  <a:srgbClr val="0070C0"/>
                </a:solidFill>
                <a:latin typeface="Consolas"/>
              </a:rPr>
              <a:t>expected_time_ms</a:t>
            </a:r>
            <a:r>
              <a:rPr lang="en-GB" sz="2000" dirty="0">
                <a:solidFill>
                  <a:schemeClr val="bg1"/>
                </a:solidFill>
                <a:latin typeface="Consolas"/>
              </a:rPr>
              <a:t>:</a:t>
            </a:r>
            <a:r>
              <a:rPr lang="en-GB" sz="1950" dirty="0">
                <a:solidFill>
                  <a:srgbClr val="00B050"/>
                </a:solidFill>
                <a:latin typeface="Consolas"/>
              </a:rPr>
              <a:t> </a:t>
            </a:r>
            <a:r>
              <a:rPr lang="en-GB" sz="1950" dirty="0">
                <a:solidFill>
                  <a:schemeClr val="accent1"/>
                </a:solidFill>
                <a:latin typeface="Consolas"/>
              </a:rPr>
              <a:t>1500</a:t>
            </a:r>
            <a:endParaRPr lang="en-GB" dirty="0">
              <a:solidFill>
                <a:schemeClr val="accent1"/>
              </a:solidFill>
              <a:latin typeface="Consolas"/>
            </a:endParaRPr>
          </a:p>
          <a:p>
            <a:r>
              <a:rPr lang="en-GB" sz="2000" dirty="0">
                <a:solidFill>
                  <a:srgbClr val="0070C0"/>
                </a:solidFill>
                <a:latin typeface="Consolas"/>
              </a:rPr>
              <a:t> - name</a:t>
            </a:r>
            <a:r>
              <a:rPr lang="en-GB" sz="2000" dirty="0">
                <a:solidFill>
                  <a:schemeClr val="bg1"/>
                </a:solidFill>
                <a:latin typeface="Consolas"/>
              </a:rPr>
              <a:t>:</a:t>
            </a:r>
            <a:r>
              <a:rPr lang="en-GB" sz="2000" dirty="0">
                <a:solidFill>
                  <a:srgbClr val="00B050"/>
                </a:solidFill>
                <a:latin typeface="Consolas"/>
              </a:rPr>
              <a:t> </a:t>
            </a:r>
            <a:r>
              <a:rPr lang="en-GB" sz="2000" dirty="0" err="1">
                <a:solidFill>
                  <a:schemeClr val="accent1"/>
                </a:solidFill>
                <a:latin typeface="Consolas"/>
              </a:rPr>
              <a:t>case_N</a:t>
            </a:r>
            <a:endParaRPr lang="en-US" dirty="0">
              <a:solidFill>
                <a:schemeClr val="accent1"/>
              </a:solidFill>
              <a:latin typeface="Consolas"/>
            </a:endParaRPr>
          </a:p>
          <a:p>
            <a:r>
              <a:rPr lang="en-GB" sz="1950" dirty="0" err="1">
                <a:solidFill>
                  <a:srgbClr val="0070C0"/>
                </a:solidFill>
                <a:latin typeface="Consolas"/>
              </a:rPr>
              <a:t>post_scripts</a:t>
            </a:r>
            <a:r>
              <a:rPr lang="en-GB" sz="2000" dirty="0">
                <a:solidFill>
                  <a:schemeClr val="bg1"/>
                </a:solidFill>
                <a:latin typeface="Consolas"/>
              </a:rPr>
              <a:t>:</a:t>
            </a:r>
          </a:p>
          <a:p>
            <a:r>
              <a:rPr lang="en-GB" sz="1950" dirty="0">
                <a:solidFill>
                  <a:schemeClr val="accent1"/>
                </a:solidFill>
                <a:latin typeface="Consolas"/>
              </a:rPr>
              <a:t>- gather_perf_results.sh</a:t>
            </a:r>
            <a:endParaRPr lang="en-GB" dirty="0">
              <a:solidFill>
                <a:schemeClr val="accent1"/>
              </a:solidFill>
              <a:latin typeface="Consolas"/>
            </a:endParaRPr>
          </a:p>
          <a:p>
            <a:br>
              <a:rPr lang="en-US" dirty="0"/>
            </a:br>
            <a:endParaRPr lang="en-US" dirty="0"/>
          </a:p>
          <a:p>
            <a:pPr>
              <a:buSzPts val="1100"/>
            </a:pPr>
            <a:endParaRPr lang="en-GB" sz="1950" dirty="0">
              <a:solidFill>
                <a:srgbClr val="00B050"/>
              </a:solidFill>
            </a:endParaRPr>
          </a:p>
          <a:p>
            <a:endParaRPr lang="en-GB" sz="2100" dirty="0">
              <a:solidFill>
                <a:schemeClr val="accent1"/>
              </a:solidFill>
              <a:latin typeface="Consolas"/>
            </a:endParaRPr>
          </a:p>
          <a:p>
            <a:endParaRPr lang="en-GB" sz="2100" dirty="0">
              <a:solidFill>
                <a:srgbClr val="FFFFFF"/>
              </a:solidFill>
              <a:latin typeface="Consolas"/>
            </a:endParaRPr>
          </a:p>
          <a:p>
            <a:br>
              <a:rPr lang="en-US" dirty="0"/>
            </a:br>
            <a:endParaRPr lang="en-US" dirty="0"/>
          </a:p>
          <a:p>
            <a:pPr>
              <a:buSzPts val="1100"/>
            </a:pPr>
            <a:endParaRPr lang="en-GB" sz="2100" dirty="0">
              <a:solidFill>
                <a:schemeClr val="lt1"/>
              </a:solidFill>
              <a:latin typeface="Consolas"/>
              <a:ea typeface="Consolas"/>
            </a:endParaRP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9D1DD87C-58F1-3A6D-8610-DCDE1D50E0DB}"/>
              </a:ext>
            </a:extLst>
          </p:cNvPr>
          <p:cNvCxnSpPr/>
          <p:nvPr/>
        </p:nvCxnSpPr>
        <p:spPr>
          <a:xfrm>
            <a:off x="5199819" y="2661542"/>
            <a:ext cx="2020486" cy="97508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2D5485F7-F4EB-1F0A-9738-572FB4844987}"/>
              </a:ext>
            </a:extLst>
          </p:cNvPr>
          <p:cNvSpPr/>
          <p:nvPr/>
        </p:nvSpPr>
        <p:spPr>
          <a:xfrm>
            <a:off x="7251291" y="2138514"/>
            <a:ext cx="4637547" cy="4088580"/>
          </a:xfrm>
          <a:prstGeom prst="round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3380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7B3156CF-9B5E-A7C8-354B-381A97EC8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>
            <a:extLst>
              <a:ext uri="{FF2B5EF4-FFF2-40B4-BE49-F238E27FC236}">
                <a16:creationId xmlns:a16="http://schemas.microsoft.com/office/drawing/2014/main" id="{39445874-08CA-AB70-7CE0-CFC169B6F2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852880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en-US" err="1"/>
              <a:t>Архитектура</a:t>
            </a:r>
            <a:r>
              <a:rPr lang="en-US"/>
              <a:t> </a:t>
            </a:r>
            <a:r>
              <a:rPr lang="en-US" err="1"/>
              <a:t>модуля</a:t>
            </a:r>
            <a:r>
              <a:rPr lang="en-US"/>
              <a:t> Upgrade</a:t>
            </a:r>
            <a:endParaRPr lang="ru-RU"/>
          </a:p>
          <a:p>
            <a:pPr marL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</a:pPr>
            <a:endParaRPr lang="ru-RU"/>
          </a:p>
        </p:txBody>
      </p:sp>
      <p:pic>
        <p:nvPicPr>
          <p:cNvPr id="3" name="Рисунок 2" descr="Изображение выглядит как диаграмма, снимок экрана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FA56E573-809B-6BA5-53E4-363CBD124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0262" y="680063"/>
            <a:ext cx="4049206" cy="6112388"/>
          </a:xfrm>
          <a:prstGeom prst="rect">
            <a:avLst/>
          </a:prstGeom>
        </p:spPr>
      </p:pic>
      <p:sp>
        <p:nvSpPr>
          <p:cNvPr id="6" name="Google Shape;138;p24">
            <a:extLst>
              <a:ext uri="{FF2B5EF4-FFF2-40B4-BE49-F238E27FC236}">
                <a16:creationId xmlns:a16="http://schemas.microsoft.com/office/drawing/2014/main" id="{3A452003-21CC-2FCF-496E-B97AB1EFFF7E}"/>
              </a:ext>
            </a:extLst>
          </p:cNvPr>
          <p:cNvSpPr txBox="1">
            <a:spLocks/>
          </p:cNvSpPr>
          <p:nvPr/>
        </p:nvSpPr>
        <p:spPr>
          <a:xfrm>
            <a:off x="295688" y="1501367"/>
            <a:ext cx="6598223" cy="4882733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950" dirty="0">
                <a:solidFill>
                  <a:srgbClr val="0070C0"/>
                </a:solidFill>
                <a:latin typeface="Consolas"/>
              </a:rPr>
              <a:t>kind</a:t>
            </a:r>
            <a:r>
              <a:rPr lang="en-GB" sz="1950" dirty="0">
                <a:solidFill>
                  <a:schemeClr val="bg1"/>
                </a:solidFill>
                <a:latin typeface="Consolas"/>
              </a:rPr>
              <a:t>: </a:t>
            </a:r>
            <a:r>
              <a:rPr lang="en-GB" sz="1950" dirty="0">
                <a:solidFill>
                  <a:schemeClr val="accent1"/>
                </a:solidFill>
                <a:latin typeface="Consolas"/>
              </a:rPr>
              <a:t>upgrade</a:t>
            </a:r>
            <a:endParaRPr lang="ru-RU" dirty="0">
              <a:solidFill>
                <a:schemeClr val="accent1"/>
              </a:solidFill>
              <a:latin typeface="Consolas"/>
            </a:endParaRPr>
          </a:p>
          <a:p>
            <a:r>
              <a:rPr lang="en-GB" sz="1950" dirty="0" err="1">
                <a:solidFill>
                  <a:srgbClr val="0070C0"/>
                </a:solidFill>
                <a:latin typeface="Consolas"/>
              </a:rPr>
              <a:t>args</a:t>
            </a:r>
            <a:r>
              <a:rPr lang="en-GB" sz="2000" dirty="0">
                <a:solidFill>
                  <a:schemeClr val="bg1"/>
                </a:solidFill>
                <a:latin typeface="Consolas"/>
              </a:rPr>
              <a:t>:</a:t>
            </a:r>
          </a:p>
          <a:p>
            <a:r>
              <a:rPr lang="en-GB" sz="1950" dirty="0">
                <a:solidFill>
                  <a:srgbClr val="00B050"/>
                </a:solidFill>
                <a:latin typeface="Consolas"/>
              </a:rPr>
              <a:t>  </a:t>
            </a:r>
            <a:r>
              <a:rPr lang="en-GB" sz="1950" dirty="0" err="1">
                <a:solidFill>
                  <a:srgbClr val="0070C0"/>
                </a:solidFill>
                <a:latin typeface="Consolas"/>
              </a:rPr>
              <a:t>initdb</a:t>
            </a:r>
            <a:r>
              <a:rPr lang="en-GB" sz="2000" dirty="0">
                <a:solidFill>
                  <a:schemeClr val="bg1"/>
                </a:solidFill>
                <a:latin typeface="Consolas"/>
              </a:rPr>
              <a:t>:</a:t>
            </a:r>
            <a:r>
              <a:rPr lang="en-GB" sz="1950" dirty="0">
                <a:solidFill>
                  <a:srgbClr val="00B050"/>
                </a:solidFill>
                <a:latin typeface="Consolas"/>
              </a:rPr>
              <a:t> </a:t>
            </a:r>
            <a:r>
              <a:rPr lang="en-GB" sz="1950" dirty="0">
                <a:solidFill>
                  <a:schemeClr val="accent1"/>
                </a:solidFill>
                <a:latin typeface="Consolas"/>
              </a:rPr>
              <a:t>--encoding=UTF8 --locale=ru_RU.UTF-8</a:t>
            </a:r>
            <a:endParaRPr lang="en-GB" dirty="0">
              <a:solidFill>
                <a:schemeClr val="accent1"/>
              </a:solidFill>
              <a:latin typeface="Consolas"/>
            </a:endParaRPr>
          </a:p>
          <a:p>
            <a:r>
              <a:rPr lang="en-GB" sz="1950" dirty="0" err="1">
                <a:solidFill>
                  <a:srgbClr val="0070C0"/>
                </a:solidFill>
                <a:latin typeface="Consolas"/>
              </a:rPr>
              <a:t>db_version</a:t>
            </a:r>
            <a:r>
              <a:rPr lang="en-GB" sz="2000" dirty="0">
                <a:solidFill>
                  <a:schemeClr val="bg1"/>
                </a:solidFill>
                <a:latin typeface="Consolas"/>
              </a:rPr>
              <a:t>:</a:t>
            </a:r>
            <a:r>
              <a:rPr lang="en-GB" sz="1950" dirty="0">
                <a:solidFill>
                  <a:srgbClr val="00B050"/>
                </a:solidFill>
                <a:latin typeface="Consolas"/>
              </a:rPr>
              <a:t> </a:t>
            </a:r>
            <a:r>
              <a:rPr lang="en-GB" sz="1950" dirty="0">
                <a:solidFill>
                  <a:schemeClr val="accent1"/>
                </a:solidFill>
                <a:latin typeface="Consolas"/>
              </a:rPr>
              <a:t>14.17</a:t>
            </a:r>
            <a:endParaRPr lang="en-GB" dirty="0">
              <a:solidFill>
                <a:schemeClr val="accent1"/>
              </a:solidFill>
              <a:latin typeface="Consolas"/>
            </a:endParaRPr>
          </a:p>
          <a:p>
            <a:r>
              <a:rPr lang="en-GB" sz="1950" dirty="0" err="1">
                <a:solidFill>
                  <a:srgbClr val="0070C0"/>
                </a:solidFill>
                <a:latin typeface="Consolas"/>
              </a:rPr>
              <a:t>db_type</a:t>
            </a:r>
            <a:r>
              <a:rPr lang="en-GB" sz="2000" dirty="0">
                <a:solidFill>
                  <a:schemeClr val="bg1"/>
                </a:solidFill>
                <a:latin typeface="Consolas"/>
              </a:rPr>
              <a:t>:</a:t>
            </a:r>
            <a:r>
              <a:rPr lang="en-GB" sz="1950" dirty="0">
                <a:solidFill>
                  <a:srgbClr val="00B050"/>
                </a:solidFill>
                <a:latin typeface="Consolas"/>
              </a:rPr>
              <a:t> </a:t>
            </a:r>
            <a:r>
              <a:rPr lang="en-GB" sz="1950" dirty="0" err="1">
                <a:solidFill>
                  <a:schemeClr val="accent1"/>
                </a:solidFill>
                <a:latin typeface="Consolas"/>
              </a:rPr>
              <a:t>pgdg</a:t>
            </a:r>
            <a:endParaRPr lang="en-GB" dirty="0">
              <a:solidFill>
                <a:schemeClr val="accent1"/>
              </a:solidFill>
              <a:latin typeface="Consolas"/>
            </a:endParaRPr>
          </a:p>
          <a:p>
            <a:r>
              <a:rPr lang="en-GB" sz="1950" dirty="0">
                <a:solidFill>
                  <a:srgbClr val="00B050"/>
                </a:solidFill>
                <a:latin typeface="Consolas"/>
              </a:rPr>
              <a:t># "1 .. N Of Steps"</a:t>
            </a:r>
            <a:endParaRPr lang="en-GB" dirty="0">
              <a:latin typeface="Consolas"/>
            </a:endParaRPr>
          </a:p>
          <a:p>
            <a:r>
              <a:rPr lang="en-GB" sz="1950" dirty="0">
                <a:solidFill>
                  <a:srgbClr val="0070C0"/>
                </a:solidFill>
                <a:latin typeface="Consolas"/>
              </a:rPr>
              <a:t>steps</a:t>
            </a:r>
            <a:r>
              <a:rPr lang="en-GB" sz="2000" dirty="0">
                <a:solidFill>
                  <a:schemeClr val="bg1"/>
                </a:solidFill>
                <a:latin typeface="Consolas"/>
              </a:rPr>
              <a:t>:</a:t>
            </a:r>
          </a:p>
          <a:p>
            <a:r>
              <a:rPr lang="en-GB" sz="1950" dirty="0">
                <a:solidFill>
                  <a:srgbClr val="00B050"/>
                </a:solidFill>
                <a:latin typeface="Consolas"/>
              </a:rPr>
              <a:t>   </a:t>
            </a:r>
            <a:r>
              <a:rPr lang="en-GB" sz="1950" dirty="0">
                <a:solidFill>
                  <a:srgbClr val="0070C0"/>
                </a:solidFill>
                <a:latin typeface="Consolas"/>
              </a:rPr>
              <a:t>- </a:t>
            </a:r>
            <a:r>
              <a:rPr lang="en-GB" sz="1950" dirty="0" err="1">
                <a:solidFill>
                  <a:srgbClr val="0070C0"/>
                </a:solidFill>
                <a:latin typeface="Consolas"/>
              </a:rPr>
              <a:t>db_version</a:t>
            </a:r>
            <a:r>
              <a:rPr lang="en-GB" sz="2000" dirty="0">
                <a:solidFill>
                  <a:schemeClr val="bg1"/>
                </a:solidFill>
                <a:latin typeface="Consolas"/>
              </a:rPr>
              <a:t>:</a:t>
            </a:r>
            <a:r>
              <a:rPr lang="en-GB" sz="1950" dirty="0">
                <a:solidFill>
                  <a:srgbClr val="00B050"/>
                </a:solidFill>
                <a:latin typeface="Consolas"/>
              </a:rPr>
              <a:t> </a:t>
            </a:r>
            <a:r>
              <a:rPr lang="en-GB" sz="1950" dirty="0">
                <a:solidFill>
                  <a:schemeClr val="accent1"/>
                </a:solidFill>
                <a:latin typeface="Consolas"/>
              </a:rPr>
              <a:t>15.6</a:t>
            </a:r>
            <a:endParaRPr lang="en-GB" dirty="0">
              <a:solidFill>
                <a:schemeClr val="accent1"/>
              </a:solidFill>
              <a:latin typeface="Consolas"/>
            </a:endParaRPr>
          </a:p>
          <a:p>
            <a:r>
              <a:rPr lang="en-GB" sz="1950" dirty="0">
                <a:solidFill>
                  <a:srgbClr val="00B050"/>
                </a:solidFill>
                <a:latin typeface="Consolas"/>
              </a:rPr>
              <a:t>     </a:t>
            </a:r>
            <a:r>
              <a:rPr lang="en-GB" sz="1950" dirty="0">
                <a:solidFill>
                  <a:srgbClr val="0070C0"/>
                </a:solidFill>
                <a:latin typeface="Consolas"/>
              </a:rPr>
              <a:t>type</a:t>
            </a:r>
            <a:r>
              <a:rPr lang="en-GB" sz="2000" dirty="0">
                <a:solidFill>
                  <a:schemeClr val="bg1"/>
                </a:solidFill>
                <a:latin typeface="Consolas"/>
              </a:rPr>
              <a:t>:</a:t>
            </a:r>
            <a:r>
              <a:rPr lang="en-GB" sz="1950" dirty="0">
                <a:solidFill>
                  <a:srgbClr val="00B050"/>
                </a:solidFill>
                <a:latin typeface="Consolas"/>
              </a:rPr>
              <a:t> </a:t>
            </a:r>
            <a:r>
              <a:rPr lang="en-GB" sz="1950" dirty="0" err="1">
                <a:solidFill>
                  <a:schemeClr val="accent1"/>
                </a:solidFill>
                <a:latin typeface="Consolas"/>
              </a:rPr>
              <a:t>pg_upgrade</a:t>
            </a:r>
            <a:endParaRPr lang="en-GB" dirty="0">
              <a:solidFill>
                <a:schemeClr val="accent1"/>
              </a:solidFill>
              <a:latin typeface="Consolas"/>
            </a:endParaRPr>
          </a:p>
          <a:p>
            <a:r>
              <a:rPr lang="en-GB" sz="2000" dirty="0">
                <a:solidFill>
                  <a:srgbClr val="0070C0"/>
                </a:solidFill>
                <a:latin typeface="Consolas"/>
              </a:rPr>
              <a:t>     </a:t>
            </a:r>
            <a:r>
              <a:rPr lang="en-GB" sz="2000" dirty="0" err="1">
                <a:solidFill>
                  <a:srgbClr val="0070C0"/>
                </a:solidFill>
                <a:latin typeface="Consolas"/>
              </a:rPr>
              <a:t>args</a:t>
            </a:r>
            <a:r>
              <a:rPr lang="en-GB" sz="2000" dirty="0">
                <a:solidFill>
                  <a:schemeClr val="bg1"/>
                </a:solidFill>
                <a:latin typeface="Consolas"/>
              </a:rPr>
              <a:t>:</a:t>
            </a:r>
          </a:p>
          <a:p>
            <a:r>
              <a:rPr lang="en-GB" sz="2000" dirty="0">
                <a:solidFill>
                  <a:srgbClr val="0070C0"/>
                </a:solidFill>
                <a:latin typeface="Consolas"/>
              </a:rPr>
              <a:t>       </a:t>
            </a:r>
            <a:r>
              <a:rPr lang="en-GB" sz="2000" dirty="0" err="1">
                <a:solidFill>
                  <a:srgbClr val="0070C0"/>
                </a:solidFill>
                <a:latin typeface="Consolas"/>
              </a:rPr>
              <a:t>pg_upgrade</a:t>
            </a:r>
            <a:r>
              <a:rPr lang="en-GB" sz="1800" dirty="0">
                <a:solidFill>
                  <a:schemeClr val="bg1"/>
                </a:solidFill>
                <a:latin typeface="Consolas"/>
              </a:rPr>
              <a:t>:</a:t>
            </a:r>
            <a:r>
              <a:rPr lang="en-GB" sz="2000" dirty="0">
                <a:solidFill>
                  <a:schemeClr val="accent1"/>
                </a:solidFill>
                <a:latin typeface="Consolas"/>
              </a:rPr>
              <a:t> --link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sz="1950" dirty="0">
                <a:solidFill>
                  <a:srgbClr val="00B050"/>
                </a:solidFill>
                <a:latin typeface="Consolas"/>
              </a:rPr>
              <a:t>   </a:t>
            </a:r>
            <a:r>
              <a:rPr lang="en-GB" sz="1950" dirty="0">
                <a:solidFill>
                  <a:srgbClr val="0070C0"/>
                </a:solidFill>
                <a:latin typeface="Consolas"/>
              </a:rPr>
              <a:t>- </a:t>
            </a:r>
            <a:r>
              <a:rPr lang="en-GB" sz="1950" dirty="0" err="1">
                <a:solidFill>
                  <a:srgbClr val="0070C0"/>
                </a:solidFill>
                <a:latin typeface="Consolas"/>
              </a:rPr>
              <a:t>db_version</a:t>
            </a:r>
            <a:r>
              <a:rPr lang="en-GB" sz="2000" dirty="0">
                <a:solidFill>
                  <a:schemeClr val="bg1"/>
                </a:solidFill>
                <a:latin typeface="Consolas"/>
              </a:rPr>
              <a:t>:</a:t>
            </a:r>
            <a:r>
              <a:rPr lang="en-GB" sz="1950" dirty="0">
                <a:solidFill>
                  <a:srgbClr val="00B050"/>
                </a:solidFill>
                <a:latin typeface="Consolas"/>
              </a:rPr>
              <a:t> </a:t>
            </a:r>
            <a:r>
              <a:rPr lang="en-GB" sz="1950" dirty="0">
                <a:solidFill>
                  <a:schemeClr val="accent1"/>
                </a:solidFill>
                <a:latin typeface="Consolas"/>
              </a:rPr>
              <a:t>15.12</a:t>
            </a:r>
            <a:endParaRPr lang="en-GB" dirty="0">
              <a:solidFill>
                <a:schemeClr val="accent1"/>
              </a:solidFill>
              <a:latin typeface="Consolas"/>
            </a:endParaRPr>
          </a:p>
          <a:p>
            <a:r>
              <a:rPr lang="en-GB" sz="1950" dirty="0">
                <a:solidFill>
                  <a:srgbClr val="00B050"/>
                </a:solidFill>
                <a:latin typeface="Consolas"/>
              </a:rPr>
              <a:t>     </a:t>
            </a:r>
            <a:r>
              <a:rPr lang="en-GB" sz="1950" dirty="0">
                <a:solidFill>
                  <a:srgbClr val="0070C0"/>
                </a:solidFill>
                <a:latin typeface="Consolas"/>
              </a:rPr>
              <a:t>type</a:t>
            </a:r>
            <a:r>
              <a:rPr lang="en-GB" sz="2000" dirty="0">
                <a:solidFill>
                  <a:schemeClr val="bg1"/>
                </a:solidFill>
                <a:latin typeface="Consolas"/>
              </a:rPr>
              <a:t>:</a:t>
            </a:r>
            <a:r>
              <a:rPr lang="en-GB" sz="1950" dirty="0">
                <a:solidFill>
                  <a:schemeClr val="accent1"/>
                </a:solidFill>
                <a:latin typeface="Consolas"/>
              </a:rPr>
              <a:t> minor</a:t>
            </a:r>
            <a:endParaRPr lang="en-GB" dirty="0">
              <a:solidFill>
                <a:schemeClr val="accent1"/>
              </a:solidFill>
              <a:latin typeface="Consolas"/>
            </a:endParaRPr>
          </a:p>
          <a:p>
            <a:r>
              <a:rPr lang="en-GB" sz="1950" dirty="0">
                <a:solidFill>
                  <a:srgbClr val="00B050"/>
                </a:solidFill>
                <a:latin typeface="Consolas"/>
              </a:rPr>
              <a:t>   </a:t>
            </a:r>
            <a:r>
              <a:rPr lang="en-GB" sz="1950" dirty="0">
                <a:solidFill>
                  <a:srgbClr val="0070C0"/>
                </a:solidFill>
                <a:latin typeface="Consolas"/>
              </a:rPr>
              <a:t>- </a:t>
            </a:r>
            <a:r>
              <a:rPr lang="en-GB" sz="1950" dirty="0" err="1">
                <a:solidFill>
                  <a:srgbClr val="0070C0"/>
                </a:solidFill>
                <a:latin typeface="Consolas"/>
              </a:rPr>
              <a:t>db_version</a:t>
            </a:r>
            <a:r>
              <a:rPr lang="en-GB" sz="1800" dirty="0">
                <a:solidFill>
                  <a:schemeClr val="bg1"/>
                </a:solidFill>
                <a:latin typeface="Consolas"/>
              </a:rPr>
              <a:t>:</a:t>
            </a:r>
            <a:r>
              <a:rPr lang="en-GB" sz="1950" dirty="0">
                <a:solidFill>
                  <a:srgbClr val="00B050"/>
                </a:solidFill>
                <a:latin typeface="Consolas"/>
              </a:rPr>
              <a:t> </a:t>
            </a:r>
            <a:r>
              <a:rPr lang="en-GB" sz="1950" dirty="0">
                <a:solidFill>
                  <a:schemeClr val="accent1"/>
                </a:solidFill>
                <a:latin typeface="Consolas"/>
              </a:rPr>
              <a:t>16.8</a:t>
            </a:r>
            <a:endParaRPr lang="en-GB" dirty="0">
              <a:solidFill>
                <a:schemeClr val="accent1"/>
              </a:solidFill>
              <a:latin typeface="Consolas"/>
            </a:endParaRPr>
          </a:p>
          <a:p>
            <a:r>
              <a:rPr lang="en-GB" sz="1950" dirty="0">
                <a:solidFill>
                  <a:srgbClr val="00B050"/>
                </a:solidFill>
                <a:latin typeface="Consolas"/>
              </a:rPr>
              <a:t>     </a:t>
            </a:r>
            <a:r>
              <a:rPr lang="en-GB" sz="1950" dirty="0">
                <a:solidFill>
                  <a:srgbClr val="0070C0"/>
                </a:solidFill>
                <a:latin typeface="Consolas"/>
              </a:rPr>
              <a:t>type</a:t>
            </a:r>
            <a:r>
              <a:rPr lang="en-GB" sz="2000" dirty="0">
                <a:solidFill>
                  <a:schemeClr val="bg1"/>
                </a:solidFill>
                <a:latin typeface="Consolas"/>
              </a:rPr>
              <a:t>:</a:t>
            </a:r>
            <a:r>
              <a:rPr lang="en-GB" sz="1950" dirty="0">
                <a:solidFill>
                  <a:srgbClr val="00B050"/>
                </a:solidFill>
                <a:latin typeface="Consolas"/>
              </a:rPr>
              <a:t> </a:t>
            </a:r>
            <a:r>
              <a:rPr lang="en-GB" sz="1950" dirty="0" err="1">
                <a:solidFill>
                  <a:schemeClr val="accent1"/>
                </a:solidFill>
                <a:latin typeface="Consolas"/>
              </a:rPr>
              <a:t>pg_upgrade</a:t>
            </a:r>
            <a:endParaRPr lang="en-GB" dirty="0">
              <a:solidFill>
                <a:schemeClr val="accent1"/>
              </a:solidFill>
              <a:latin typeface="Consolas"/>
            </a:endParaRPr>
          </a:p>
          <a:p>
            <a:endParaRPr lang="en-GB" sz="1950" dirty="0">
              <a:solidFill>
                <a:srgbClr val="00B050"/>
              </a:solidFill>
            </a:endParaRPr>
          </a:p>
          <a:p>
            <a:pPr>
              <a:buSzPts val="1100"/>
            </a:pPr>
            <a:endParaRPr lang="en-GB" sz="1950" dirty="0">
              <a:solidFill>
                <a:srgbClr val="00B050"/>
              </a:solidFill>
            </a:endParaRPr>
          </a:p>
          <a:p>
            <a:endParaRPr lang="en-GB" sz="2100" dirty="0">
              <a:solidFill>
                <a:srgbClr val="FFFFFF"/>
              </a:solidFill>
              <a:latin typeface="Consolas"/>
            </a:endParaRPr>
          </a:p>
          <a:p>
            <a:br>
              <a:rPr lang="en-US" dirty="0"/>
            </a:br>
            <a:endParaRPr lang="en-US" dirty="0"/>
          </a:p>
          <a:p>
            <a:pPr>
              <a:buSzPts val="1100"/>
            </a:pPr>
            <a:endParaRPr lang="en-GB" sz="2100" dirty="0">
              <a:solidFill>
                <a:schemeClr val="accent1"/>
              </a:solidFill>
              <a:latin typeface="Consolas"/>
              <a:ea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86709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52">
          <a:extLst>
            <a:ext uri="{FF2B5EF4-FFF2-40B4-BE49-F238E27FC236}">
              <a16:creationId xmlns:a16="http://schemas.microsoft.com/office/drawing/2014/main" id="{43268561-CDD2-AAC7-5666-731968786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">
            <a:extLst>
              <a:ext uri="{FF2B5EF4-FFF2-40B4-BE49-F238E27FC236}">
                <a16:creationId xmlns:a16="http://schemas.microsoft.com/office/drawing/2014/main" id="{A71CB136-0E88-013A-1CFA-1050A4999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3633787" cy="266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en-US" dirty="0" err="1"/>
              <a:t>Пред</a:t>
            </a:r>
            <a:r>
              <a:rPr lang="ru-RU" dirty="0"/>
              <a:t>ы</a:t>
            </a:r>
            <a:r>
              <a:rPr lang="en-US" dirty="0" err="1"/>
              <a:t>стория</a:t>
            </a:r>
            <a:r>
              <a:rPr lang="en-US" dirty="0"/>
              <a:t>: </a:t>
            </a:r>
            <a:r>
              <a:rPr lang="en-US" dirty="0" err="1"/>
              <a:t>Ручное</a:t>
            </a:r>
            <a:r>
              <a:rPr lang="en-US" dirty="0"/>
              <a:t> </a:t>
            </a:r>
            <a:r>
              <a:rPr lang="en-US" dirty="0" err="1"/>
              <a:t>обновление</a:t>
            </a:r>
            <a:r>
              <a:rPr lang="en-US" dirty="0"/>
              <a:t> и </a:t>
            </a:r>
            <a:r>
              <a:rPr lang="en-US" dirty="0" err="1"/>
              <a:t>его</a:t>
            </a:r>
            <a:r>
              <a:rPr lang="en-US" dirty="0"/>
              <a:t> </a:t>
            </a:r>
            <a:r>
              <a:rPr lang="en-US" dirty="0" err="1"/>
              <a:t>сложности</a:t>
            </a:r>
            <a:endParaRPr lang="ru-RU" dirty="0" err="1"/>
          </a:p>
        </p:txBody>
      </p:sp>
      <p:sp>
        <p:nvSpPr>
          <p:cNvPr id="454" name="Google Shape;454;p49">
            <a:extLst>
              <a:ext uri="{FF2B5EF4-FFF2-40B4-BE49-F238E27FC236}">
                <a16:creationId xmlns:a16="http://schemas.microsoft.com/office/drawing/2014/main" id="{B4DD4772-7A72-E3C7-02BC-3905A4CBB4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06925" y="873833"/>
            <a:ext cx="7408849" cy="2010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69900"/>
            <a:r>
              <a:rPr lang="en-US" dirty="0" err="1"/>
              <a:t>Работа</a:t>
            </a:r>
            <a:r>
              <a:rPr lang="en-US" dirty="0"/>
              <a:t> с </a:t>
            </a:r>
            <a:r>
              <a:rPr lang="en-US" dirty="0" err="1"/>
              <a:t>базой</a:t>
            </a:r>
            <a:r>
              <a:rPr lang="en-US" dirty="0"/>
              <a:t> 15 </a:t>
            </a:r>
            <a:r>
              <a:rPr lang="en-US" dirty="0" err="1"/>
              <a:t>версии</a:t>
            </a:r>
            <a:r>
              <a:rPr lang="en-US" dirty="0"/>
              <a:t>, </a:t>
            </a:r>
            <a:r>
              <a:rPr lang="en-US" dirty="0" err="1"/>
              <a:t>требующей</a:t>
            </a:r>
            <a:r>
              <a:rPr lang="en-US" dirty="0"/>
              <a:t> </a:t>
            </a:r>
            <a:r>
              <a:rPr lang="en-US" dirty="0" err="1"/>
              <a:t>обновления</a:t>
            </a:r>
            <a:r>
              <a:rPr lang="en-US" dirty="0"/>
              <a:t> </a:t>
            </a:r>
            <a:r>
              <a:rPr lang="en-US" dirty="0" err="1"/>
              <a:t>до</a:t>
            </a:r>
            <a:r>
              <a:rPr lang="en-US" dirty="0"/>
              <a:t> 16 </a:t>
            </a:r>
            <a:r>
              <a:rPr lang="en-US" dirty="0" err="1"/>
              <a:t>версии</a:t>
            </a:r>
            <a:endParaRPr lang="en-US" dirty="0"/>
          </a:p>
          <a:p>
            <a:pPr marL="127000" indent="0">
              <a:buNone/>
            </a:pPr>
            <a:endParaRPr lang="en-US" dirty="0"/>
          </a:p>
          <a:p>
            <a:pPr marL="469900"/>
            <a:r>
              <a:rPr lang="en-US" dirty="0" err="1"/>
              <a:t>Ручной</a:t>
            </a:r>
            <a:r>
              <a:rPr lang="en-US" dirty="0"/>
              <a:t> </a:t>
            </a:r>
            <a:r>
              <a:rPr lang="en-US" dirty="0" err="1"/>
              <a:t>процесс</a:t>
            </a:r>
            <a:r>
              <a:rPr lang="en-US" dirty="0"/>
              <a:t> -&gt; </a:t>
            </a:r>
            <a:r>
              <a:rPr lang="en-US" dirty="0" err="1"/>
              <a:t>множество</a:t>
            </a:r>
            <a:r>
              <a:rPr lang="en-US" dirty="0"/>
              <a:t> </a:t>
            </a:r>
            <a:r>
              <a:rPr lang="en-US" dirty="0" err="1"/>
              <a:t>команд</a:t>
            </a:r>
            <a:r>
              <a:rPr lang="en-US" dirty="0"/>
              <a:t>, </a:t>
            </a:r>
            <a:r>
              <a:rPr lang="en-US" dirty="0" err="1"/>
              <a:t>настройка</a:t>
            </a:r>
            <a:r>
              <a:rPr lang="en-US" dirty="0"/>
              <a:t>, </a:t>
            </a:r>
            <a:r>
              <a:rPr lang="en-US" dirty="0" err="1"/>
              <a:t>миграция</a:t>
            </a:r>
            <a:endParaRPr lang="en-US" dirty="0"/>
          </a:p>
          <a:p>
            <a:pPr marL="127000" indent="0">
              <a:buNone/>
            </a:pPr>
            <a:endParaRPr lang="en-US" dirty="0"/>
          </a:p>
          <a:p>
            <a:pPr marL="469900"/>
            <a:endParaRPr lang="en-US" dirty="0"/>
          </a:p>
        </p:txBody>
      </p:sp>
      <p:sp>
        <p:nvSpPr>
          <p:cNvPr id="3" name="Google Shape;454;p49">
            <a:extLst>
              <a:ext uri="{FF2B5EF4-FFF2-40B4-BE49-F238E27FC236}">
                <a16:creationId xmlns:a16="http://schemas.microsoft.com/office/drawing/2014/main" id="{F84C5951-AB1D-A582-55D4-4247B0F9459F}"/>
              </a:ext>
            </a:extLst>
          </p:cNvPr>
          <p:cNvSpPr txBox="1">
            <a:spLocks/>
          </p:cNvSpPr>
          <p:nvPr/>
        </p:nvSpPr>
        <p:spPr>
          <a:xfrm>
            <a:off x="4503018" y="2882387"/>
            <a:ext cx="7418618" cy="1473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C5C2B"/>
              </a:buClr>
              <a:buSzPts val="1800"/>
              <a:buFont typeface="Manrope"/>
              <a:buChar char="›"/>
              <a:defRPr sz="20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2004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Manrope"/>
              <a:buChar char="•"/>
              <a:defRPr sz="16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1800"/>
              <a:buFont typeface="Manrope"/>
              <a:buChar char="›"/>
              <a:defRPr sz="9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1800"/>
              <a:buFont typeface="Manrope"/>
              <a:buChar char="›"/>
              <a:defRPr sz="9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1800"/>
              <a:buFont typeface="Manrope"/>
              <a:buChar char="›"/>
              <a:defRPr sz="9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•"/>
              <a:defRPr sz="9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•"/>
              <a:defRPr sz="9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•"/>
              <a:defRPr sz="9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•"/>
              <a:defRPr sz="9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469900"/>
            <a:r>
              <a:rPr lang="en-US" sz="2100" dirty="0" err="1"/>
              <a:t>Сложности</a:t>
            </a:r>
            <a:r>
              <a:rPr lang="en-US" sz="2100" dirty="0"/>
              <a:t> </a:t>
            </a:r>
            <a:r>
              <a:rPr lang="en-US" sz="2100" dirty="0" err="1"/>
              <a:t>обновления</a:t>
            </a:r>
            <a:r>
              <a:rPr lang="en-US" sz="2100" dirty="0"/>
              <a:t> </a:t>
            </a:r>
            <a:r>
              <a:rPr lang="en-US" sz="2100" dirty="0" err="1"/>
              <a:t>расширений</a:t>
            </a:r>
            <a:r>
              <a:rPr lang="en-US" sz="2100" dirty="0"/>
              <a:t>, </a:t>
            </a:r>
            <a:r>
              <a:rPr lang="en-US" sz="2100" dirty="0" err="1"/>
              <a:t>например</a:t>
            </a:r>
            <a:r>
              <a:rPr lang="en-US" sz="2100" dirty="0"/>
              <a:t>, </a:t>
            </a:r>
            <a:r>
              <a:rPr lang="en-US" sz="2100" dirty="0" err="1"/>
              <a:t>pgaudit</a:t>
            </a:r>
          </a:p>
          <a:p>
            <a:pPr marL="469900"/>
            <a:endParaRPr lang="en-US" sz="2100" dirty="0"/>
          </a:p>
          <a:p>
            <a:pPr marL="469900"/>
            <a:r>
              <a:rPr lang="en-US" sz="2100" dirty="0" err="1"/>
              <a:t>Необходимость</a:t>
            </a:r>
            <a:r>
              <a:rPr lang="en-US" sz="2100" dirty="0"/>
              <a:t> </a:t>
            </a:r>
            <a:r>
              <a:rPr lang="en-US" sz="2100" dirty="0" err="1"/>
              <a:t>предрелизного</a:t>
            </a:r>
            <a:r>
              <a:rPr lang="en-US" sz="2100" dirty="0"/>
              <a:t> </a:t>
            </a:r>
            <a:r>
              <a:rPr lang="en-US" sz="2100" dirty="0" err="1"/>
              <a:t>контроля</a:t>
            </a:r>
            <a:r>
              <a:rPr lang="en-US" sz="2100" dirty="0"/>
              <a:t> </a:t>
            </a:r>
            <a:r>
              <a:rPr lang="en-US" sz="2100" dirty="0" err="1"/>
              <a:t>обновлений</a:t>
            </a:r>
          </a:p>
        </p:txBody>
      </p:sp>
    </p:spTree>
    <p:extLst>
      <p:ext uri="{BB962C8B-B14F-4D97-AF65-F5344CB8AC3E}">
        <p14:creationId xmlns:p14="http://schemas.microsoft.com/office/powerpoint/2010/main" val="3944692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DD0D32F2-38F5-C2BE-1AE4-70B0BBBC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>
            <a:extLst>
              <a:ext uri="{FF2B5EF4-FFF2-40B4-BE49-F238E27FC236}">
                <a16:creationId xmlns:a16="http://schemas.microsoft.com/office/drawing/2014/main" id="{5B5833D2-08F1-7691-73C0-C725469669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ru-RU" dirty="0"/>
              <a:t>Исходная СУБД </a:t>
            </a:r>
            <a:r>
              <a:rPr lang="ru-RU" dirty="0" err="1"/>
              <a:t>Tantor</a:t>
            </a:r>
            <a:r>
              <a:rPr lang="ru-RU" dirty="0"/>
              <a:t> 15 BE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52E28DA-63F4-1CDC-29C5-CEB6A5A3B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549938"/>
            <a:ext cx="6439150" cy="558466"/>
          </a:xfrm>
        </p:spPr>
        <p:txBody>
          <a:bodyPr/>
          <a:lstStyle/>
          <a:p>
            <a:r>
              <a:rPr lang="ru-RU" dirty="0"/>
              <a:t>Перед началом обновления</a:t>
            </a:r>
          </a:p>
        </p:txBody>
      </p:sp>
      <p:sp>
        <p:nvSpPr>
          <p:cNvPr id="4" name="Google Shape;152;p26">
            <a:extLst>
              <a:ext uri="{FF2B5EF4-FFF2-40B4-BE49-F238E27FC236}">
                <a16:creationId xmlns:a16="http://schemas.microsoft.com/office/drawing/2014/main" id="{DA9E0682-BBA4-5532-AFEE-0FC2DF2D99A7}"/>
              </a:ext>
            </a:extLst>
          </p:cNvPr>
          <p:cNvSpPr txBox="1">
            <a:spLocks/>
          </p:cNvSpPr>
          <p:nvPr/>
        </p:nvSpPr>
        <p:spPr>
          <a:xfrm>
            <a:off x="442913" y="2005634"/>
            <a:ext cx="11002850" cy="456536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75"/>
            </a:pPr>
            <a:r>
              <a:rPr lang="en-GB" sz="1565" dirty="0">
                <a:solidFill>
                  <a:schemeClr val="lt1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/opt/</a:t>
            </a:r>
            <a:r>
              <a:rPr lang="en-GB" sz="1565" dirty="0" err="1">
                <a:solidFill>
                  <a:schemeClr val="lt1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tantor</a:t>
            </a:r>
            <a:r>
              <a:rPr lang="en-GB" sz="1565" dirty="0">
                <a:solidFill>
                  <a:schemeClr val="lt1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GB" sz="1565" dirty="0" err="1">
                <a:solidFill>
                  <a:schemeClr val="lt1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GB" sz="1565" dirty="0">
                <a:solidFill>
                  <a:schemeClr val="lt1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/15/bin/</a:t>
            </a:r>
            <a:r>
              <a:rPr lang="en-GB" sz="1565" dirty="0" err="1">
                <a:solidFill>
                  <a:schemeClr val="lt1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pg_ctl</a:t>
            </a:r>
            <a:r>
              <a:rPr lang="en-GB" sz="1565" dirty="0">
                <a:solidFill>
                  <a:schemeClr val="lt1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-D dbcluster15/ -l logfile start</a:t>
            </a:r>
            <a:endParaRPr lang="en-GB" sz="1565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endParaRPr lang="en-GB" sz="1565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r>
              <a:rPr lang="en-GB" sz="1565" dirty="0" err="1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postgres</a:t>
            </a:r>
            <a:r>
              <a:rPr lang="en-GB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=# </a:t>
            </a:r>
            <a:r>
              <a:rPr lang="en-GB" sz="1565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GB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65" dirty="0" err="1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tantor_version</a:t>
            </a:r>
            <a:r>
              <a:rPr lang="en-GB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lang="ru-RU" sz="1565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r>
              <a:rPr lang="en-GB" sz="1565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endParaRPr lang="ru-RU" sz="1565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r>
              <a:rPr lang="en-US" sz="1565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565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1565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tantor_version</a:t>
            </a:r>
            <a:r>
              <a:rPr lang="en-US" sz="1565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</a:p>
          <a:p>
            <a:pPr>
              <a:buSzPts val="275"/>
            </a:pPr>
            <a:r>
              <a:rPr lang="en-US" sz="1565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------------------------------</a:t>
            </a:r>
          </a:p>
          <a:p>
            <a:pPr>
              <a:buSzPts val="275"/>
            </a:pPr>
            <a:r>
              <a:rPr lang="en-US" sz="1565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565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Tantor</a:t>
            </a:r>
            <a:r>
              <a:rPr lang="en-US" sz="1565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Basic Edition </a:t>
            </a:r>
            <a:r>
              <a:rPr lang="en-US" sz="1565" dirty="0">
                <a:solidFill>
                  <a:schemeClr val="lt1"/>
                </a:solidFill>
                <a:highlight>
                  <a:srgbClr val="800080"/>
                </a:highlight>
                <a:latin typeface="Consolas"/>
                <a:ea typeface="Consolas"/>
                <a:cs typeface="Consolas"/>
                <a:sym typeface="Consolas"/>
              </a:rPr>
              <a:t>15.12.0</a:t>
            </a:r>
          </a:p>
          <a:p>
            <a:pPr>
              <a:buSzPts val="275"/>
            </a:pPr>
            <a:r>
              <a:rPr lang="en-US" sz="1565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(1 row)</a:t>
            </a:r>
            <a:endParaRPr lang="en-GB" sz="1565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1100"/>
            </a:pPr>
            <a:endParaRPr lang="en-GB" sz="1565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r>
              <a:rPr lang="en-GB" sz="1565" dirty="0" err="1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postgres</a:t>
            </a:r>
            <a:r>
              <a:rPr lang="en-GB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=# </a:t>
            </a:r>
            <a:r>
              <a:rPr lang="en-GB" sz="1565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\dx</a:t>
            </a:r>
          </a:p>
          <a:p>
            <a:pPr>
              <a:buSzPts val="275"/>
            </a:pPr>
            <a:r>
              <a:rPr lang="en-GB" sz="1565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</a:p>
          <a:p>
            <a:pPr>
              <a:buClr>
                <a:schemeClr val="dk1"/>
              </a:buClr>
              <a:buSzPts val="1100"/>
            </a:pPr>
            <a:r>
              <a:rPr lang="en-GB" sz="1565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               List of installed extensions</a:t>
            </a:r>
          </a:p>
          <a:p>
            <a:pPr>
              <a:buClr>
                <a:schemeClr val="dk1"/>
              </a:buClr>
              <a:buSzPts val="1100"/>
            </a:pPr>
            <a:r>
              <a:rPr lang="en-GB" sz="1565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Name   | Version |   Schema   |           Description           </a:t>
            </a:r>
          </a:p>
          <a:p>
            <a:pPr>
              <a:buClr>
                <a:schemeClr val="dk1"/>
              </a:buClr>
              <a:buSzPts val="1100"/>
            </a:pPr>
            <a:r>
              <a:rPr lang="en-GB" sz="1565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---------+---------+------------+---------------------------------</a:t>
            </a:r>
          </a:p>
          <a:p>
            <a:pPr>
              <a:buClr>
                <a:schemeClr val="dk1"/>
              </a:buClr>
              <a:buSzPts val="1100"/>
            </a:pPr>
            <a:r>
              <a:rPr lang="en-GB" sz="1565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65" dirty="0" err="1">
                <a:solidFill>
                  <a:schemeClr val="lt1"/>
                </a:solidFill>
                <a:highlight>
                  <a:srgbClr val="800080"/>
                </a:highlight>
                <a:latin typeface="Consolas"/>
                <a:ea typeface="Consolas"/>
                <a:cs typeface="Consolas"/>
                <a:sym typeface="Consolas"/>
              </a:rPr>
              <a:t>pgaudit</a:t>
            </a:r>
            <a:r>
              <a:rPr lang="en-GB" sz="1565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| </a:t>
            </a:r>
            <a:r>
              <a:rPr lang="en-GB" sz="1565" dirty="0">
                <a:solidFill>
                  <a:schemeClr val="lt1"/>
                </a:solidFill>
                <a:highlight>
                  <a:srgbClr val="800080"/>
                </a:highlight>
                <a:latin typeface="Consolas"/>
                <a:ea typeface="Consolas"/>
                <a:cs typeface="Consolas"/>
                <a:sym typeface="Consolas"/>
              </a:rPr>
              <a:t>1.7</a:t>
            </a:r>
            <a:r>
              <a:rPr lang="en-GB" sz="1565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 | public     | provides auditing functionality</a:t>
            </a:r>
          </a:p>
          <a:p>
            <a:pPr>
              <a:buClr>
                <a:schemeClr val="dk1"/>
              </a:buClr>
              <a:buSzPts val="1100"/>
            </a:pPr>
            <a:r>
              <a:rPr lang="en-GB" sz="1565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65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plpgsql</a:t>
            </a:r>
            <a:r>
              <a:rPr lang="en-GB" sz="1565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| 1.0     | </a:t>
            </a:r>
            <a:r>
              <a:rPr lang="en-GB" sz="1565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pg_catalog</a:t>
            </a:r>
            <a:r>
              <a:rPr lang="en-GB" sz="1565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| PL/</a:t>
            </a:r>
            <a:r>
              <a:rPr lang="en-GB" sz="1565" dirty="0" err="1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pgSQL</a:t>
            </a:r>
            <a:r>
              <a:rPr lang="en-GB" sz="1565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procedural language</a:t>
            </a:r>
          </a:p>
          <a:p>
            <a:pPr>
              <a:buClr>
                <a:schemeClr val="dk1"/>
              </a:buClr>
              <a:buSzPts val="1100"/>
            </a:pPr>
            <a:r>
              <a:rPr lang="en-GB" sz="1565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(2 rows)</a:t>
            </a:r>
          </a:p>
          <a:p>
            <a:pPr marL="457200">
              <a:buClr>
                <a:schemeClr val="dk1"/>
              </a:buClr>
              <a:buSzPts val="275"/>
            </a:pPr>
            <a:endParaRPr lang="en-GB" sz="1565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80000"/>
              </a:lnSpc>
              <a:buSzPts val="275"/>
            </a:pPr>
            <a:endParaRPr lang="en-GB" sz="1165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SzPts val="275"/>
            </a:pPr>
            <a:endParaRPr lang="en-GB" sz="1265" dirty="0"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52666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B401BF9E-548C-75F4-B800-FF9E594DF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>
            <a:extLst>
              <a:ext uri="{FF2B5EF4-FFF2-40B4-BE49-F238E27FC236}">
                <a16:creationId xmlns:a16="http://schemas.microsoft.com/office/drawing/2014/main" id="{C410D65B-4E96-70B4-6FD6-7E49CE823E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ru-RU" dirty="0"/>
              <a:t>Ручное обновление СУБД (15 → 16)</a:t>
            </a:r>
          </a:p>
        </p:txBody>
      </p:sp>
      <p:sp>
        <p:nvSpPr>
          <p:cNvPr id="4" name="Google Shape;152;p26">
            <a:extLst>
              <a:ext uri="{FF2B5EF4-FFF2-40B4-BE49-F238E27FC236}">
                <a16:creationId xmlns:a16="http://schemas.microsoft.com/office/drawing/2014/main" id="{A052795D-BD79-3A2C-8588-2751C4995080}"/>
              </a:ext>
            </a:extLst>
          </p:cNvPr>
          <p:cNvSpPr txBox="1">
            <a:spLocks/>
          </p:cNvSpPr>
          <p:nvPr/>
        </p:nvSpPr>
        <p:spPr>
          <a:xfrm>
            <a:off x="594575" y="1492288"/>
            <a:ext cx="11002850" cy="4940596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75"/>
            </a:pPr>
            <a:r>
              <a:rPr lang="en-GB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ru-RU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Создание и инициализация нового будущего кластера СУБД</a:t>
            </a:r>
            <a:endParaRPr lang="en-GB" sz="1565" dirty="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r>
              <a:rPr lang="en-GB" sz="1565" dirty="0" err="1">
                <a:solidFill>
                  <a:schemeClr val="lt1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mkdir</a:t>
            </a:r>
            <a:r>
              <a:rPr lang="en-GB" sz="1565" dirty="0">
                <a:solidFill>
                  <a:schemeClr val="lt1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dbcluster16/</a:t>
            </a:r>
          </a:p>
          <a:p>
            <a:pPr>
              <a:buSzPts val="275"/>
            </a:pPr>
            <a:r>
              <a:rPr lang="en-GB" sz="1565" dirty="0">
                <a:solidFill>
                  <a:schemeClr val="lt1"/>
                </a:solidFill>
                <a:highlight>
                  <a:srgbClr val="666666"/>
                </a:highlight>
                <a:latin typeface="Consolas"/>
                <a:sym typeface="Consolas"/>
              </a:rPr>
              <a:t>/opt/</a:t>
            </a:r>
            <a:r>
              <a:rPr lang="en-GB" sz="1565" dirty="0" err="1">
                <a:solidFill>
                  <a:schemeClr val="lt1"/>
                </a:solidFill>
                <a:highlight>
                  <a:srgbClr val="666666"/>
                </a:highlight>
                <a:latin typeface="Consolas"/>
                <a:sym typeface="Consolas"/>
              </a:rPr>
              <a:t>tantor</a:t>
            </a:r>
            <a:r>
              <a:rPr lang="en-GB" sz="1565" dirty="0">
                <a:solidFill>
                  <a:schemeClr val="lt1"/>
                </a:solidFill>
                <a:highlight>
                  <a:srgbClr val="666666"/>
                </a:highlight>
                <a:latin typeface="Consolas"/>
                <a:sym typeface="Consolas"/>
              </a:rPr>
              <a:t>/</a:t>
            </a:r>
            <a:r>
              <a:rPr lang="en-GB" sz="1565" dirty="0" err="1">
                <a:solidFill>
                  <a:schemeClr val="lt1"/>
                </a:solidFill>
                <a:highlight>
                  <a:srgbClr val="666666"/>
                </a:highlight>
                <a:latin typeface="Consolas"/>
                <a:sym typeface="Consolas"/>
              </a:rPr>
              <a:t>db</a:t>
            </a:r>
            <a:r>
              <a:rPr lang="en-GB" sz="1565" dirty="0">
                <a:solidFill>
                  <a:schemeClr val="lt1"/>
                </a:solidFill>
                <a:highlight>
                  <a:srgbClr val="666666"/>
                </a:highlight>
                <a:latin typeface="Consolas"/>
                <a:sym typeface="Consolas"/>
              </a:rPr>
              <a:t>/16/bin/</a:t>
            </a:r>
            <a:r>
              <a:rPr lang="en-GB" sz="1565" dirty="0" err="1">
                <a:solidFill>
                  <a:schemeClr val="lt1"/>
                </a:solidFill>
                <a:highlight>
                  <a:srgbClr val="666666"/>
                </a:highlight>
                <a:latin typeface="Consolas"/>
                <a:sym typeface="Consolas"/>
              </a:rPr>
              <a:t>initdb</a:t>
            </a:r>
            <a:r>
              <a:rPr lang="en-GB" sz="1565" dirty="0">
                <a:solidFill>
                  <a:schemeClr val="lt1"/>
                </a:solidFill>
                <a:highlight>
                  <a:srgbClr val="666666"/>
                </a:highlight>
                <a:latin typeface="Consolas"/>
                <a:sym typeface="Consolas"/>
              </a:rPr>
              <a:t> -D dbcluster16/</a:t>
            </a:r>
            <a:endParaRPr lang="ru-RU" sz="1565" dirty="0">
              <a:solidFill>
                <a:schemeClr val="lt1"/>
              </a:solidFill>
              <a:highlight>
                <a:srgbClr val="666666"/>
              </a:highlight>
              <a:latin typeface="Consolas"/>
              <a:sym typeface="Consolas"/>
            </a:endParaRPr>
          </a:p>
          <a:p>
            <a:pPr>
              <a:buSzPts val="275"/>
            </a:pPr>
            <a:endParaRPr lang="en-GB" sz="1565" dirty="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r>
              <a:rPr lang="en-GB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ru-RU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Копирование конфигурации</a:t>
            </a:r>
            <a:r>
              <a:rPr lang="en-US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прошлого кластера</a:t>
            </a:r>
            <a:endParaRPr lang="en-GB" sz="1565" dirty="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r>
              <a:rPr lang="en-GB" sz="1565" dirty="0">
                <a:solidFill>
                  <a:schemeClr val="lt1"/>
                </a:solidFill>
                <a:highlight>
                  <a:srgbClr val="666666"/>
                </a:highlight>
                <a:latin typeface="Consolas"/>
                <a:sym typeface="Consolas"/>
              </a:rPr>
              <a:t>cp -r dbcluster15/</a:t>
            </a:r>
            <a:r>
              <a:rPr lang="en-GB" sz="1565" dirty="0" err="1">
                <a:solidFill>
                  <a:schemeClr val="lt1"/>
                </a:solidFill>
                <a:highlight>
                  <a:srgbClr val="666666"/>
                </a:highlight>
                <a:latin typeface="Consolas"/>
                <a:sym typeface="Consolas"/>
              </a:rPr>
              <a:t>postgresql.conf</a:t>
            </a:r>
            <a:r>
              <a:rPr lang="en-GB" sz="1565" dirty="0">
                <a:solidFill>
                  <a:schemeClr val="lt1"/>
                </a:solidFill>
                <a:highlight>
                  <a:srgbClr val="666666"/>
                </a:highlight>
                <a:latin typeface="Consolas"/>
                <a:sym typeface="Consolas"/>
              </a:rPr>
              <a:t> dbcluster16/</a:t>
            </a:r>
          </a:p>
          <a:p>
            <a:pPr>
              <a:buSzPts val="275"/>
            </a:pPr>
            <a:endParaRPr lang="ru-RU" sz="1565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r>
              <a:rPr lang="en-GB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ru-RU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Запуск </a:t>
            </a:r>
            <a:r>
              <a:rPr lang="en-US" sz="1565" dirty="0" err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pg_upgrade</a:t>
            </a:r>
            <a:endParaRPr lang="en-GB" sz="1565" dirty="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r>
              <a:rPr lang="en-GB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/opt/</a:t>
            </a:r>
            <a:r>
              <a:rPr lang="en-GB" sz="1565" dirty="0" err="1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tantor</a:t>
            </a:r>
            <a:r>
              <a:rPr lang="en-GB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GB" sz="1565" dirty="0" err="1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GB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/16/bin/</a:t>
            </a:r>
            <a:r>
              <a:rPr lang="en-GB" sz="1565" dirty="0" err="1">
                <a:solidFill>
                  <a:schemeClr val="bg1"/>
                </a:solidFill>
                <a:highlight>
                  <a:srgbClr val="008000"/>
                </a:highlight>
                <a:latin typeface="Consolas"/>
                <a:ea typeface="Consolas"/>
                <a:cs typeface="Consolas"/>
                <a:sym typeface="Consolas"/>
              </a:rPr>
              <a:t>pg_upgrade</a:t>
            </a:r>
            <a:r>
              <a:rPr lang="en-GB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--link \</a:t>
            </a:r>
          </a:p>
          <a:p>
            <a:pPr>
              <a:buSzPts val="275"/>
            </a:pPr>
            <a:r>
              <a:rPr lang="en-GB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-b </a:t>
            </a:r>
            <a:r>
              <a:rPr lang="en-GB" sz="1565" dirty="0">
                <a:solidFill>
                  <a:srgbClr val="FF9900"/>
                </a:solidFill>
                <a:latin typeface="Consolas"/>
                <a:sym typeface="Consolas"/>
              </a:rPr>
              <a:t>/opt/</a:t>
            </a:r>
            <a:r>
              <a:rPr lang="en-GB" sz="1565" dirty="0" err="1">
                <a:solidFill>
                  <a:srgbClr val="FF9900"/>
                </a:solidFill>
                <a:latin typeface="Consolas"/>
                <a:sym typeface="Consolas"/>
              </a:rPr>
              <a:t>tantor</a:t>
            </a:r>
            <a:r>
              <a:rPr lang="en-GB" sz="1565" dirty="0">
                <a:solidFill>
                  <a:srgbClr val="FF9900"/>
                </a:solidFill>
                <a:latin typeface="Consolas"/>
                <a:sym typeface="Consolas"/>
              </a:rPr>
              <a:t>/</a:t>
            </a:r>
            <a:r>
              <a:rPr lang="en-GB" sz="1565" dirty="0" err="1">
                <a:solidFill>
                  <a:srgbClr val="FF9900"/>
                </a:solidFill>
                <a:latin typeface="Consolas"/>
                <a:sym typeface="Consolas"/>
              </a:rPr>
              <a:t>db</a:t>
            </a:r>
            <a:r>
              <a:rPr lang="en-GB" sz="1565" dirty="0">
                <a:solidFill>
                  <a:srgbClr val="FF9900"/>
                </a:solidFill>
                <a:latin typeface="Consolas"/>
                <a:sym typeface="Consolas"/>
              </a:rPr>
              <a:t>/15/bin </a:t>
            </a:r>
            <a:r>
              <a:rPr lang="en-GB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\</a:t>
            </a:r>
          </a:p>
          <a:p>
            <a:pPr>
              <a:buSzPts val="275"/>
            </a:pPr>
            <a:r>
              <a:rPr lang="en-GB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-B </a:t>
            </a:r>
            <a:r>
              <a:rPr lang="en-GB" sz="1565" dirty="0">
                <a:solidFill>
                  <a:srgbClr val="FF9900"/>
                </a:solidFill>
                <a:latin typeface="Consolas"/>
                <a:sym typeface="Consolas"/>
              </a:rPr>
              <a:t>/opt/</a:t>
            </a:r>
            <a:r>
              <a:rPr lang="en-GB" sz="1565" dirty="0" err="1">
                <a:solidFill>
                  <a:srgbClr val="FF9900"/>
                </a:solidFill>
                <a:latin typeface="Consolas"/>
                <a:sym typeface="Consolas"/>
              </a:rPr>
              <a:t>tantor</a:t>
            </a:r>
            <a:r>
              <a:rPr lang="en-GB" sz="1565" dirty="0">
                <a:solidFill>
                  <a:srgbClr val="FF9900"/>
                </a:solidFill>
                <a:latin typeface="Consolas"/>
                <a:sym typeface="Consolas"/>
              </a:rPr>
              <a:t>/</a:t>
            </a:r>
            <a:r>
              <a:rPr lang="en-GB" sz="1565" dirty="0" err="1">
                <a:solidFill>
                  <a:srgbClr val="FF9900"/>
                </a:solidFill>
                <a:latin typeface="Consolas"/>
                <a:sym typeface="Consolas"/>
              </a:rPr>
              <a:t>db</a:t>
            </a:r>
            <a:r>
              <a:rPr lang="en-GB" sz="1565" dirty="0">
                <a:solidFill>
                  <a:srgbClr val="FF9900"/>
                </a:solidFill>
                <a:latin typeface="Consolas"/>
                <a:sym typeface="Consolas"/>
              </a:rPr>
              <a:t>/16/bin</a:t>
            </a:r>
            <a:r>
              <a:rPr lang="en-GB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\</a:t>
            </a:r>
          </a:p>
          <a:p>
            <a:pPr>
              <a:buSzPts val="275"/>
            </a:pPr>
            <a:r>
              <a:rPr lang="en-GB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-d </a:t>
            </a:r>
            <a:r>
              <a:rPr lang="en-GB" sz="1565" dirty="0">
                <a:solidFill>
                  <a:srgbClr val="FF9900"/>
                </a:solidFill>
                <a:latin typeface="Consolas"/>
                <a:sym typeface="Consolas"/>
              </a:rPr>
              <a:t>dbcluster15</a:t>
            </a:r>
            <a:r>
              <a:rPr lang="en-GB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\</a:t>
            </a:r>
          </a:p>
          <a:p>
            <a:pPr>
              <a:buSzPts val="275"/>
            </a:pPr>
            <a:r>
              <a:rPr lang="en-GB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-D </a:t>
            </a:r>
            <a:r>
              <a:rPr lang="en-GB" sz="1565" dirty="0">
                <a:solidFill>
                  <a:srgbClr val="FF9900"/>
                </a:solidFill>
                <a:latin typeface="Consolas"/>
                <a:sym typeface="Consolas"/>
              </a:rPr>
              <a:t>dbcluster16</a:t>
            </a:r>
          </a:p>
          <a:p>
            <a:pPr>
              <a:buSzPts val="275"/>
            </a:pPr>
            <a:endParaRPr lang="ru-RU" sz="1565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r>
              <a:rPr lang="en-US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ru-RU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После завершения обновления создан файл </a:t>
            </a:r>
            <a:r>
              <a:rPr lang="en-US" sz="1565" dirty="0" err="1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update_extensions.sql</a:t>
            </a:r>
            <a:endParaRPr lang="en-US" sz="1565" dirty="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r>
              <a:rPr lang="en-US" sz="1565" dirty="0">
                <a:solidFill>
                  <a:schemeClr val="lt1"/>
                </a:solidFill>
                <a:highlight>
                  <a:srgbClr val="666666"/>
                </a:highlight>
                <a:latin typeface="Consolas"/>
                <a:sym typeface="Consolas"/>
              </a:rPr>
              <a:t>cat</a:t>
            </a:r>
            <a:r>
              <a:rPr lang="en-US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565" dirty="0" err="1">
                <a:solidFill>
                  <a:schemeClr val="bg1"/>
                </a:solidFill>
                <a:highlight>
                  <a:srgbClr val="800080"/>
                </a:highlight>
                <a:latin typeface="Consolas"/>
                <a:ea typeface="Consolas"/>
                <a:cs typeface="Consolas"/>
                <a:sym typeface="Consolas"/>
              </a:rPr>
              <a:t>update_extensions.sql</a:t>
            </a:r>
            <a:endParaRPr lang="en-US" sz="1565" dirty="0">
              <a:solidFill>
                <a:schemeClr val="bg1"/>
              </a:solidFill>
              <a:highlight>
                <a:srgbClr val="80008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</a:p>
          <a:p>
            <a:pPr>
              <a:buSzPts val="275"/>
            </a:pPr>
            <a:r>
              <a:rPr lang="en-US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\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connect</a:t>
            </a:r>
            <a:r>
              <a:rPr lang="en-US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565" dirty="0" err="1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postgres</a:t>
            </a:r>
            <a:endParaRPr lang="en-US" sz="1565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r>
              <a:rPr lang="en-US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565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ALTER EXTENSION 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565" dirty="0" err="1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pgaudit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US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565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-US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ru-RU" sz="1565" dirty="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75152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42000" b="-42000"/>
          </a:stretch>
        </a:blipFill>
        <a:effectLst/>
      </p:bgPr>
    </p:bg>
    <p:spTree>
      <p:nvGrpSpPr>
        <p:cNvPr id="1" name="Shape 407">
          <a:extLst>
            <a:ext uri="{FF2B5EF4-FFF2-40B4-BE49-F238E27FC236}">
              <a16:creationId xmlns:a16="http://schemas.microsoft.com/office/drawing/2014/main" id="{42E5B114-F753-2A33-609E-5FC93E757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4">
            <a:extLst>
              <a:ext uri="{FF2B5EF4-FFF2-40B4-BE49-F238E27FC236}">
                <a16:creationId xmlns:a16="http://schemas.microsoft.com/office/drawing/2014/main" id="{7014348E-4B6C-8807-1F9D-4C9604BA78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3387" y="3993941"/>
            <a:ext cx="299318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r>
              <a:rPr lang="ru-RU" b="1" dirty="0">
                <a:solidFill>
                  <a:srgbClr val="0070C0"/>
                </a:solidFill>
              </a:rPr>
              <a:t>Репозиторий</a:t>
            </a:r>
            <a:r>
              <a:rPr lang="ru-RU" b="1" dirty="0">
                <a:solidFill>
                  <a:srgbClr val="FF0000"/>
                </a:solidFill>
              </a:rPr>
              <a:t>         </a:t>
            </a:r>
            <a:r>
              <a:rPr lang="ru-RU" sz="2800" b="1" dirty="0">
                <a:solidFill>
                  <a:srgbClr val="0070C0"/>
                </a:solidFill>
              </a:rPr>
              <a:t>PGBOOTCAMP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65131A0-76DE-22E8-A80C-209EB722CB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900" t="7145" r="4835" b="6328"/>
          <a:stretch/>
        </p:blipFill>
        <p:spPr>
          <a:xfrm>
            <a:off x="8447964" y="1596788"/>
            <a:ext cx="2993183" cy="293427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8614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0463F543-76F1-E9A7-388B-46FDAB8A7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>
            <a:extLst>
              <a:ext uri="{FF2B5EF4-FFF2-40B4-BE49-F238E27FC236}">
                <a16:creationId xmlns:a16="http://schemas.microsoft.com/office/drawing/2014/main" id="{3818DC66-13E9-E4FF-B6C7-947CC25480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ru-RU" dirty="0"/>
              <a:t>Ручное обновление СУБД (15 → 16)</a:t>
            </a:r>
          </a:p>
        </p:txBody>
      </p:sp>
      <p:sp>
        <p:nvSpPr>
          <p:cNvPr id="4" name="Google Shape;152;p26">
            <a:extLst>
              <a:ext uri="{FF2B5EF4-FFF2-40B4-BE49-F238E27FC236}">
                <a16:creationId xmlns:a16="http://schemas.microsoft.com/office/drawing/2014/main" id="{C8C49E89-1450-C63B-91F0-6F3EF3892348}"/>
              </a:ext>
            </a:extLst>
          </p:cNvPr>
          <p:cNvSpPr txBox="1">
            <a:spLocks/>
          </p:cNvSpPr>
          <p:nvPr/>
        </p:nvSpPr>
        <p:spPr>
          <a:xfrm>
            <a:off x="975066" y="1832996"/>
            <a:ext cx="10241867" cy="3192008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75"/>
            </a:pPr>
            <a:r>
              <a:rPr lang="en-GB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ru-RU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Запуск нового кластера</a:t>
            </a:r>
            <a:endParaRPr lang="en-GB" sz="1565" dirty="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r>
              <a:rPr lang="en-US" sz="1565" dirty="0">
                <a:solidFill>
                  <a:schemeClr val="lt1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/opt/</a:t>
            </a:r>
            <a:r>
              <a:rPr lang="en-US" sz="1565" dirty="0" err="1">
                <a:solidFill>
                  <a:schemeClr val="lt1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tantor</a:t>
            </a:r>
            <a:r>
              <a:rPr lang="en-US" sz="1565" dirty="0">
                <a:solidFill>
                  <a:schemeClr val="lt1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565" dirty="0" err="1">
                <a:solidFill>
                  <a:schemeClr val="lt1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db</a:t>
            </a:r>
            <a:r>
              <a:rPr lang="en-US" sz="1565" dirty="0">
                <a:solidFill>
                  <a:schemeClr val="lt1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/16/bin/</a:t>
            </a:r>
            <a:r>
              <a:rPr lang="en-US" sz="1565" dirty="0" err="1">
                <a:solidFill>
                  <a:schemeClr val="lt1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pg_ctl</a:t>
            </a:r>
            <a:r>
              <a:rPr lang="en-US" sz="1565" dirty="0">
                <a:solidFill>
                  <a:schemeClr val="lt1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-D /</a:t>
            </a:r>
            <a:r>
              <a:rPr lang="en-US" sz="1565" dirty="0" err="1">
                <a:solidFill>
                  <a:schemeClr val="lt1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tmp</a:t>
            </a:r>
            <a:r>
              <a:rPr lang="en-US" sz="1565" dirty="0">
                <a:solidFill>
                  <a:schemeClr val="lt1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1565" dirty="0" err="1">
                <a:solidFill>
                  <a:schemeClr val="lt1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new_data</a:t>
            </a:r>
            <a:r>
              <a:rPr lang="en-US" sz="1565" dirty="0">
                <a:solidFill>
                  <a:schemeClr val="lt1"/>
                </a:solidFill>
                <a:highlight>
                  <a:srgbClr val="666666"/>
                </a:highlight>
                <a:latin typeface="Consolas"/>
                <a:ea typeface="Consolas"/>
                <a:cs typeface="Consolas"/>
                <a:sym typeface="Consolas"/>
              </a:rPr>
              <a:t> start</a:t>
            </a:r>
          </a:p>
          <a:p>
            <a:pPr>
              <a:buSzPts val="275"/>
            </a:pPr>
            <a:r>
              <a:rPr lang="en-GB" sz="1565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endParaRPr lang="ru-RU" sz="1565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 server started</a:t>
            </a:r>
            <a:endParaRPr lang="en-GB" sz="1565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endParaRPr lang="ru-RU" sz="1565" dirty="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r>
              <a:rPr lang="en-GB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ru-RU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Запуск обновления расширения</a:t>
            </a:r>
            <a:endParaRPr lang="en-GB" sz="1565" dirty="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r>
              <a:rPr lang="en-GB" sz="1565" dirty="0">
                <a:solidFill>
                  <a:schemeClr val="lt1"/>
                </a:solidFill>
                <a:highlight>
                  <a:srgbClr val="666666"/>
                </a:highlight>
                <a:latin typeface="Consolas"/>
                <a:sym typeface="Consolas"/>
              </a:rPr>
              <a:t>/opt/</a:t>
            </a:r>
            <a:r>
              <a:rPr lang="en-GB" sz="1565" dirty="0" err="1">
                <a:solidFill>
                  <a:schemeClr val="lt1"/>
                </a:solidFill>
                <a:highlight>
                  <a:srgbClr val="666666"/>
                </a:highlight>
                <a:latin typeface="Consolas"/>
                <a:sym typeface="Consolas"/>
              </a:rPr>
              <a:t>tantor</a:t>
            </a:r>
            <a:r>
              <a:rPr lang="en-GB" sz="1565" dirty="0">
                <a:solidFill>
                  <a:schemeClr val="lt1"/>
                </a:solidFill>
                <a:highlight>
                  <a:srgbClr val="666666"/>
                </a:highlight>
                <a:latin typeface="Consolas"/>
                <a:sym typeface="Consolas"/>
              </a:rPr>
              <a:t>/</a:t>
            </a:r>
            <a:r>
              <a:rPr lang="en-GB" sz="1565" dirty="0" err="1">
                <a:solidFill>
                  <a:schemeClr val="lt1"/>
                </a:solidFill>
                <a:highlight>
                  <a:srgbClr val="666666"/>
                </a:highlight>
                <a:latin typeface="Consolas"/>
                <a:sym typeface="Consolas"/>
              </a:rPr>
              <a:t>db</a:t>
            </a:r>
            <a:r>
              <a:rPr lang="en-GB" sz="1565" dirty="0">
                <a:solidFill>
                  <a:schemeClr val="lt1"/>
                </a:solidFill>
                <a:highlight>
                  <a:srgbClr val="666666"/>
                </a:highlight>
                <a:latin typeface="Consolas"/>
                <a:sym typeface="Consolas"/>
              </a:rPr>
              <a:t>/16/bin/</a:t>
            </a:r>
            <a:r>
              <a:rPr lang="en-GB" sz="1565" dirty="0" err="1">
                <a:solidFill>
                  <a:schemeClr val="lt1"/>
                </a:solidFill>
                <a:highlight>
                  <a:srgbClr val="666666"/>
                </a:highlight>
                <a:latin typeface="Consolas"/>
                <a:sym typeface="Consolas"/>
              </a:rPr>
              <a:t>psql</a:t>
            </a:r>
            <a:r>
              <a:rPr lang="en-GB" sz="1565" dirty="0">
                <a:solidFill>
                  <a:schemeClr val="lt1"/>
                </a:solidFill>
                <a:highlight>
                  <a:srgbClr val="666666"/>
                </a:highlight>
                <a:latin typeface="Consolas"/>
                <a:sym typeface="Consolas"/>
              </a:rPr>
              <a:t> -f </a:t>
            </a:r>
            <a:r>
              <a:rPr lang="en-GB" sz="1565" dirty="0" err="1">
                <a:solidFill>
                  <a:schemeClr val="lt1"/>
                </a:solidFill>
                <a:highlight>
                  <a:srgbClr val="666666"/>
                </a:highlight>
                <a:latin typeface="Consolas"/>
                <a:sym typeface="Consolas"/>
              </a:rPr>
              <a:t>update_extensions.sql</a:t>
            </a:r>
            <a:endParaRPr lang="en-GB" sz="1565" dirty="0">
              <a:solidFill>
                <a:schemeClr val="lt1"/>
              </a:solidFill>
              <a:highlight>
                <a:srgbClr val="666666"/>
              </a:highlight>
              <a:latin typeface="Consolas"/>
              <a:sym typeface="Consolas"/>
            </a:endParaRPr>
          </a:p>
          <a:p>
            <a:pPr>
              <a:buSzPts val="275"/>
            </a:pP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</a:p>
          <a:p>
            <a:pPr>
              <a:buSzPts val="275"/>
            </a:pP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 You are now connected to database "</a:t>
            </a:r>
            <a:r>
              <a:rPr lang="en-US" sz="1565" dirty="0" err="1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postgres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" as user "</a:t>
            </a:r>
            <a:r>
              <a:rPr lang="en-US" sz="1565" dirty="0" err="1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postgres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".</a:t>
            </a:r>
          </a:p>
          <a:p>
            <a:pPr>
              <a:buSzPts val="275"/>
            </a:pP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 2025-04-06 11:50:27.974 UTC [694] STATEMENT:  </a:t>
            </a:r>
            <a:r>
              <a:rPr lang="en-US" sz="1565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ALTER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565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EXTENSION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"</a:t>
            </a:r>
            <a:r>
              <a:rPr lang="en-US" sz="1565" dirty="0" err="1">
                <a:solidFill>
                  <a:schemeClr val="bg1"/>
                </a:solidFill>
                <a:highlight>
                  <a:srgbClr val="800080"/>
                </a:highlight>
                <a:latin typeface="Consolas"/>
                <a:ea typeface="Consolas"/>
                <a:cs typeface="Consolas"/>
                <a:sym typeface="Consolas"/>
              </a:rPr>
              <a:t>pgaudit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" </a:t>
            </a:r>
            <a:r>
              <a:rPr lang="en-US" sz="1565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>
              <a:buSzPts val="275"/>
            </a:pP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565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psql:update_extensions.sql:2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565" dirty="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:  extension "</a:t>
            </a:r>
            <a:r>
              <a:rPr lang="en-US" sz="1565" dirty="0" err="1">
                <a:solidFill>
                  <a:schemeClr val="bg1"/>
                </a:solidFill>
                <a:highlight>
                  <a:srgbClr val="800080"/>
                </a:highlight>
                <a:latin typeface="Consolas"/>
                <a:ea typeface="Consolas"/>
                <a:cs typeface="Consolas"/>
                <a:sym typeface="Consolas"/>
              </a:rPr>
              <a:t>pgaudit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" has no update path from version </a:t>
            </a:r>
          </a:p>
          <a:p>
            <a:pPr>
              <a:buSzPts val="275"/>
            </a:pP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 "</a:t>
            </a:r>
            <a:r>
              <a:rPr lang="en-US" sz="1565" dirty="0">
                <a:solidFill>
                  <a:schemeClr val="bg1"/>
                </a:solidFill>
                <a:highlight>
                  <a:srgbClr val="800080"/>
                </a:highlight>
                <a:latin typeface="Consolas"/>
                <a:ea typeface="Consolas"/>
                <a:cs typeface="Consolas"/>
                <a:sym typeface="Consolas"/>
              </a:rPr>
              <a:t>1.7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" to version "</a:t>
            </a:r>
            <a:r>
              <a:rPr lang="en-US" sz="1565" dirty="0">
                <a:solidFill>
                  <a:schemeClr val="bg1"/>
                </a:solidFill>
                <a:highlight>
                  <a:srgbClr val="800080"/>
                </a:highlight>
                <a:latin typeface="Consolas"/>
                <a:ea typeface="Consolas"/>
                <a:cs typeface="Consolas"/>
                <a:sym typeface="Consolas"/>
              </a:rPr>
              <a:t>16.0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lang="ru-RU" sz="1565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9707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CCE38B61-C9AD-A83D-B706-C44E766C8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>
            <a:extLst>
              <a:ext uri="{FF2B5EF4-FFF2-40B4-BE49-F238E27FC236}">
                <a16:creationId xmlns:a16="http://schemas.microsoft.com/office/drawing/2014/main" id="{50418F95-3D49-CBD8-0901-A0A873BDEA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ru-RU" dirty="0"/>
              <a:t>Проверка новой версии 16 BE</a:t>
            </a:r>
          </a:p>
        </p:txBody>
      </p:sp>
      <p:sp>
        <p:nvSpPr>
          <p:cNvPr id="4" name="Google Shape;152;p26">
            <a:extLst>
              <a:ext uri="{FF2B5EF4-FFF2-40B4-BE49-F238E27FC236}">
                <a16:creationId xmlns:a16="http://schemas.microsoft.com/office/drawing/2014/main" id="{D9C08BAE-E36D-1BED-059E-4DA22ADC68D8}"/>
              </a:ext>
            </a:extLst>
          </p:cNvPr>
          <p:cNvSpPr txBox="1">
            <a:spLocks/>
          </p:cNvSpPr>
          <p:nvPr/>
        </p:nvSpPr>
        <p:spPr>
          <a:xfrm>
            <a:off x="975066" y="2005634"/>
            <a:ext cx="10241867" cy="3821846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75"/>
            </a:pPr>
            <a:r>
              <a:rPr lang="en-GB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ru-RU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Проверим версию СУБД</a:t>
            </a:r>
            <a:endParaRPr lang="en-GB" sz="1565" dirty="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r>
              <a:rPr lang="en-GB" sz="1565" dirty="0" err="1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postgres</a:t>
            </a:r>
            <a:r>
              <a:rPr lang="en-GB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=# </a:t>
            </a:r>
            <a:r>
              <a:rPr lang="en-GB" sz="1565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r>
              <a:rPr lang="en-GB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 sz="1565" dirty="0" err="1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tantor_version</a:t>
            </a:r>
            <a:r>
              <a:rPr lang="en-GB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 lang="ru-RU" sz="1565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r>
              <a:rPr lang="en-GB" sz="1565" dirty="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endParaRPr lang="ru-RU" sz="1565" dirty="0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ru-RU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565" dirty="0" err="1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tantor_version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</a:p>
          <a:p>
            <a:pPr>
              <a:buSzPts val="275"/>
            </a:pP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-----------------------------</a:t>
            </a:r>
          </a:p>
          <a:p>
            <a:pPr>
              <a:buSzPts val="275"/>
            </a:pP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565" dirty="0" err="1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Tantor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Basic Edition 16.8.1</a:t>
            </a:r>
          </a:p>
          <a:p>
            <a:pPr>
              <a:buSzPts val="275"/>
            </a:pP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(1 row)</a:t>
            </a:r>
            <a:endParaRPr lang="ru-RU" sz="1565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endParaRPr lang="ru-RU" sz="1565" dirty="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r>
              <a:rPr lang="en-GB" sz="1565" dirty="0" err="1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postgres</a:t>
            </a:r>
            <a:r>
              <a:rPr lang="en-GB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=# </a:t>
            </a:r>
            <a:r>
              <a:rPr lang="en-US" sz="1565" dirty="0">
                <a:solidFill>
                  <a:srgbClr val="FFFF00"/>
                </a:solidFill>
                <a:latin typeface="Consolas"/>
                <a:sym typeface="Consolas"/>
              </a:rPr>
              <a:t>SELECT</a:t>
            </a:r>
            <a:r>
              <a:rPr lang="en-US" sz="1565" dirty="0">
                <a:solidFill>
                  <a:schemeClr val="bg1"/>
                </a:solidFill>
                <a:latin typeface="Consolas"/>
                <a:sym typeface="Consolas"/>
              </a:rPr>
              <a:t> * </a:t>
            </a:r>
            <a:r>
              <a:rPr lang="en-US" sz="1565" dirty="0">
                <a:solidFill>
                  <a:srgbClr val="FFFF00"/>
                </a:solidFill>
                <a:latin typeface="Consolas"/>
                <a:sym typeface="Consolas"/>
              </a:rPr>
              <a:t>FROM</a:t>
            </a:r>
            <a:r>
              <a:rPr lang="en-US" sz="1565" dirty="0">
                <a:solidFill>
                  <a:schemeClr val="bg1"/>
                </a:solidFill>
                <a:latin typeface="Consolas"/>
                <a:sym typeface="Consolas"/>
              </a:rPr>
              <a:t> </a:t>
            </a:r>
            <a:r>
              <a:rPr lang="en-US" sz="1565" dirty="0" err="1">
                <a:solidFill>
                  <a:schemeClr val="bg1"/>
                </a:solidFill>
                <a:latin typeface="Consolas"/>
                <a:sym typeface="Consolas"/>
              </a:rPr>
              <a:t>pg_available_extensions</a:t>
            </a:r>
            <a:r>
              <a:rPr lang="en-US" sz="1565" dirty="0">
                <a:solidFill>
                  <a:schemeClr val="bg1"/>
                </a:solidFill>
                <a:latin typeface="Consolas"/>
                <a:sym typeface="Consolas"/>
              </a:rPr>
              <a:t>() </a:t>
            </a:r>
            <a:r>
              <a:rPr lang="en-US" sz="1565" dirty="0">
                <a:solidFill>
                  <a:srgbClr val="FFFF00"/>
                </a:solidFill>
                <a:latin typeface="Consolas"/>
                <a:sym typeface="Consolas"/>
              </a:rPr>
              <a:t>WHERE</a:t>
            </a:r>
            <a:r>
              <a:rPr lang="en-US" sz="1565" dirty="0">
                <a:solidFill>
                  <a:schemeClr val="bg1"/>
                </a:solidFill>
                <a:latin typeface="Consolas"/>
                <a:sym typeface="Consolas"/>
              </a:rPr>
              <a:t> name = '</a:t>
            </a:r>
            <a:r>
              <a:rPr lang="en-US" sz="1565" dirty="0" err="1">
                <a:solidFill>
                  <a:schemeClr val="bg1"/>
                </a:solidFill>
                <a:highlight>
                  <a:srgbClr val="800080"/>
                </a:highlight>
                <a:latin typeface="Consolas"/>
                <a:sym typeface="Consolas"/>
              </a:rPr>
              <a:t>pgaudit</a:t>
            </a:r>
            <a:r>
              <a:rPr lang="en-US" sz="1565" dirty="0">
                <a:solidFill>
                  <a:schemeClr val="bg1"/>
                </a:solidFill>
                <a:latin typeface="Consolas"/>
                <a:sym typeface="Consolas"/>
              </a:rPr>
              <a:t>’;</a:t>
            </a:r>
          </a:p>
          <a:p>
            <a:pPr>
              <a:buSzPts val="275"/>
            </a:pPr>
            <a:r>
              <a:rPr lang="en-US" sz="1565" dirty="0">
                <a:solidFill>
                  <a:schemeClr val="bg1"/>
                </a:solidFill>
                <a:latin typeface="Consolas"/>
                <a:sym typeface="Consolas"/>
              </a:rPr>
              <a:t>&gt;&gt;</a:t>
            </a:r>
          </a:p>
          <a:p>
            <a:pPr>
              <a:buSzPts val="275"/>
            </a:pPr>
            <a:r>
              <a:rPr lang="en-US" sz="1565" dirty="0">
                <a:solidFill>
                  <a:schemeClr val="bg1"/>
                </a:solidFill>
                <a:latin typeface="Consolas"/>
                <a:sym typeface="Consolas"/>
              </a:rPr>
              <a:t>  name   | </a:t>
            </a:r>
            <a:r>
              <a:rPr lang="en-US" sz="1565" dirty="0" err="1">
                <a:solidFill>
                  <a:schemeClr val="bg1"/>
                </a:solidFill>
                <a:latin typeface="Consolas"/>
                <a:sym typeface="Consolas"/>
              </a:rPr>
              <a:t>default_version</a:t>
            </a:r>
            <a:r>
              <a:rPr lang="en-US" sz="1565" dirty="0">
                <a:solidFill>
                  <a:schemeClr val="bg1"/>
                </a:solidFill>
                <a:latin typeface="Consolas"/>
                <a:sym typeface="Consolas"/>
              </a:rPr>
              <a:t> |             comment             </a:t>
            </a:r>
          </a:p>
          <a:p>
            <a:pPr>
              <a:buSzPts val="275"/>
            </a:pPr>
            <a:r>
              <a:rPr lang="en-US" sz="1565" dirty="0">
                <a:solidFill>
                  <a:schemeClr val="bg1"/>
                </a:solidFill>
                <a:latin typeface="Consolas"/>
                <a:sym typeface="Consolas"/>
              </a:rPr>
              <a:t>---------+-----------------+---------------------------------</a:t>
            </a:r>
          </a:p>
          <a:p>
            <a:pPr>
              <a:buSzPts val="275"/>
            </a:pPr>
            <a:r>
              <a:rPr lang="en-US" sz="1565" dirty="0">
                <a:solidFill>
                  <a:schemeClr val="bg1"/>
                </a:solidFill>
                <a:latin typeface="Consolas"/>
                <a:sym typeface="Consolas"/>
              </a:rPr>
              <a:t> </a:t>
            </a:r>
            <a:r>
              <a:rPr lang="en-US" sz="1565" dirty="0" err="1">
                <a:solidFill>
                  <a:schemeClr val="bg1"/>
                </a:solidFill>
                <a:highlight>
                  <a:srgbClr val="800080"/>
                </a:highlight>
                <a:latin typeface="Consolas"/>
                <a:sym typeface="Consolas"/>
              </a:rPr>
              <a:t>pgaudit</a:t>
            </a:r>
            <a:r>
              <a:rPr lang="en-US" sz="1565" dirty="0">
                <a:solidFill>
                  <a:schemeClr val="bg1"/>
                </a:solidFill>
                <a:latin typeface="Consolas"/>
                <a:sym typeface="Consolas"/>
              </a:rPr>
              <a:t> | </a:t>
            </a:r>
            <a:r>
              <a:rPr lang="en-US" sz="1565" dirty="0">
                <a:solidFill>
                  <a:schemeClr val="bg1"/>
                </a:solidFill>
                <a:highlight>
                  <a:srgbClr val="800080"/>
                </a:highlight>
                <a:latin typeface="Consolas"/>
                <a:sym typeface="Consolas"/>
              </a:rPr>
              <a:t>16.0</a:t>
            </a:r>
            <a:r>
              <a:rPr lang="en-US" sz="1565" dirty="0">
                <a:solidFill>
                  <a:schemeClr val="bg1"/>
                </a:solidFill>
                <a:latin typeface="Consolas"/>
                <a:sym typeface="Consolas"/>
              </a:rPr>
              <a:t>            | provides auditing functionality</a:t>
            </a:r>
          </a:p>
          <a:p>
            <a:pPr>
              <a:buSzPts val="275"/>
            </a:pPr>
            <a:r>
              <a:rPr lang="en-US" sz="1565" dirty="0">
                <a:solidFill>
                  <a:schemeClr val="bg1"/>
                </a:solidFill>
                <a:latin typeface="Consolas"/>
                <a:sym typeface="Consolas"/>
              </a:rPr>
              <a:t>(1 row)</a:t>
            </a:r>
          </a:p>
        </p:txBody>
      </p:sp>
    </p:spTree>
    <p:extLst>
      <p:ext uri="{BB962C8B-B14F-4D97-AF65-F5344CB8AC3E}">
        <p14:creationId xmlns:p14="http://schemas.microsoft.com/office/powerpoint/2010/main" val="3446382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8A21AC04-9CD5-AF40-B2FE-55DB6F107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>
            <a:extLst>
              <a:ext uri="{FF2B5EF4-FFF2-40B4-BE49-F238E27FC236}">
                <a16:creationId xmlns:a16="http://schemas.microsoft.com/office/drawing/2014/main" id="{5632B27D-5300-3B00-76DD-8FC64EE6A9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ru-RU" dirty="0"/>
              <a:t>Сравнение версий расширений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EA5C47-CF35-158E-FE83-18A3ED736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68" y="1437741"/>
            <a:ext cx="9554464" cy="2937277"/>
          </a:xfrm>
          <a:prstGeom prst="rect">
            <a:avLst/>
          </a:prstGeom>
        </p:spPr>
      </p:pic>
      <p:sp>
        <p:nvSpPr>
          <p:cNvPr id="11" name="Google Shape;152;p26">
            <a:extLst>
              <a:ext uri="{FF2B5EF4-FFF2-40B4-BE49-F238E27FC236}">
                <a16:creationId xmlns:a16="http://schemas.microsoft.com/office/drawing/2014/main" id="{2A7CD1A0-48F9-7EDC-FF8B-6CCE0CB1CC1A}"/>
              </a:ext>
            </a:extLst>
          </p:cNvPr>
          <p:cNvSpPr txBox="1">
            <a:spLocks/>
          </p:cNvSpPr>
          <p:nvPr/>
        </p:nvSpPr>
        <p:spPr>
          <a:xfrm>
            <a:off x="3136380" y="4745935"/>
            <a:ext cx="5919240" cy="964751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75"/>
            </a:pPr>
            <a:r>
              <a:rPr lang="en-GB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ru-RU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Отсутствие скрипта обновления расширения</a:t>
            </a:r>
          </a:p>
          <a:p>
            <a:pPr>
              <a:buSzPts val="275"/>
            </a:pPr>
            <a:r>
              <a:rPr lang="en-US" sz="1565" dirty="0" err="1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pgaudit</a:t>
            </a:r>
            <a:r>
              <a:rPr lang="ru-RU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1.7</a:t>
            </a:r>
            <a:r>
              <a:rPr lang="ru-RU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16.0.sql</a:t>
            </a:r>
            <a:endParaRPr lang="en-GB" sz="1565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040528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C4D52712-EE70-00B6-B447-A957A26C7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>
            <a:extLst>
              <a:ext uri="{FF2B5EF4-FFF2-40B4-BE49-F238E27FC236}">
                <a16:creationId xmlns:a16="http://schemas.microsoft.com/office/drawing/2014/main" id="{4EB9E29C-C020-F934-16E3-D88E7C08D2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600"/>
            </a:pPr>
            <a:r>
              <a:rPr lang="ru-RU" dirty="0"/>
              <a:t>Решение проблемы</a:t>
            </a:r>
          </a:p>
        </p:txBody>
      </p:sp>
      <p:sp>
        <p:nvSpPr>
          <p:cNvPr id="4" name="Google Shape;152;p26">
            <a:extLst>
              <a:ext uri="{FF2B5EF4-FFF2-40B4-BE49-F238E27FC236}">
                <a16:creationId xmlns:a16="http://schemas.microsoft.com/office/drawing/2014/main" id="{ED8571F5-4C61-DDAA-0BDE-5501D6BFBBCF}"/>
              </a:ext>
            </a:extLst>
          </p:cNvPr>
          <p:cNvSpPr txBox="1">
            <a:spLocks/>
          </p:cNvSpPr>
          <p:nvPr/>
        </p:nvSpPr>
        <p:spPr>
          <a:xfrm>
            <a:off x="975066" y="1462060"/>
            <a:ext cx="10241867" cy="798061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75"/>
            </a:pPr>
            <a:r>
              <a:rPr lang="en-US" sz="1565" dirty="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psql:update_extensions.sql:2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565" dirty="0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ERROR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:  extension "</a:t>
            </a:r>
            <a:r>
              <a:rPr lang="en-US" sz="1565" dirty="0" err="1">
                <a:solidFill>
                  <a:schemeClr val="bg1"/>
                </a:solidFill>
                <a:highlight>
                  <a:srgbClr val="800080"/>
                </a:highlight>
                <a:latin typeface="Consolas"/>
                <a:ea typeface="Consolas"/>
                <a:cs typeface="Consolas"/>
                <a:sym typeface="Consolas"/>
              </a:rPr>
              <a:t>pgaudit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" has no update path from version </a:t>
            </a:r>
          </a:p>
          <a:p>
            <a:pPr>
              <a:buSzPts val="275"/>
            </a:pP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 "</a:t>
            </a:r>
            <a:r>
              <a:rPr lang="en-US" sz="1565" dirty="0">
                <a:solidFill>
                  <a:schemeClr val="bg1"/>
                </a:solidFill>
                <a:highlight>
                  <a:srgbClr val="800080"/>
                </a:highlight>
                <a:latin typeface="Consolas"/>
                <a:ea typeface="Consolas"/>
                <a:cs typeface="Consolas"/>
                <a:sym typeface="Consolas"/>
              </a:rPr>
              <a:t>1.7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" to version "</a:t>
            </a:r>
            <a:r>
              <a:rPr lang="en-US" sz="1565" dirty="0">
                <a:solidFill>
                  <a:schemeClr val="bg1"/>
                </a:solidFill>
                <a:highlight>
                  <a:srgbClr val="800080"/>
                </a:highlight>
                <a:latin typeface="Consolas"/>
                <a:ea typeface="Consolas"/>
                <a:cs typeface="Consolas"/>
                <a:sym typeface="Consolas"/>
              </a:rPr>
              <a:t>16.0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 lang="ru-RU" sz="1565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Google Shape;152;p26">
            <a:extLst>
              <a:ext uri="{FF2B5EF4-FFF2-40B4-BE49-F238E27FC236}">
                <a16:creationId xmlns:a16="http://schemas.microsoft.com/office/drawing/2014/main" id="{2B73DED4-0542-ED80-C222-11D9DDFDF43A}"/>
              </a:ext>
            </a:extLst>
          </p:cNvPr>
          <p:cNvSpPr txBox="1">
            <a:spLocks/>
          </p:cNvSpPr>
          <p:nvPr/>
        </p:nvSpPr>
        <p:spPr>
          <a:xfrm>
            <a:off x="6826178" y="4523865"/>
            <a:ext cx="3120079" cy="798062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75"/>
            </a:pPr>
            <a:r>
              <a:rPr lang="en-GB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ru-RU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Скрипт обновления</a:t>
            </a:r>
          </a:p>
          <a:p>
            <a:pPr>
              <a:buSzPts val="275"/>
            </a:pPr>
            <a:r>
              <a:rPr lang="ru-RU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565" dirty="0" err="1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pgaudit</a:t>
            </a:r>
            <a:r>
              <a:rPr lang="en-US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—-1.7-—16.0.sql</a:t>
            </a:r>
            <a:endParaRPr lang="en-GB" sz="1565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" name="Google Shape;152;p26">
            <a:extLst>
              <a:ext uri="{FF2B5EF4-FFF2-40B4-BE49-F238E27FC236}">
                <a16:creationId xmlns:a16="http://schemas.microsoft.com/office/drawing/2014/main" id="{A10ADBE5-855F-E6AF-CFF3-EABECD4FC3B6}"/>
              </a:ext>
            </a:extLst>
          </p:cNvPr>
          <p:cNvSpPr txBox="1">
            <a:spLocks/>
          </p:cNvSpPr>
          <p:nvPr/>
        </p:nvSpPr>
        <p:spPr>
          <a:xfrm>
            <a:off x="1998738" y="4219823"/>
            <a:ext cx="3743583" cy="1406147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275"/>
            </a:pPr>
            <a:r>
              <a:rPr lang="en-US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ru-RU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Удаление расширения</a:t>
            </a:r>
          </a:p>
          <a:p>
            <a:pPr>
              <a:buSzPts val="275"/>
            </a:pPr>
            <a:r>
              <a:rPr lang="fr-FR" sz="1565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DROP</a:t>
            </a:r>
            <a:r>
              <a:rPr lang="fr-FR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-FR" sz="1565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EXTENSION</a:t>
            </a:r>
            <a:r>
              <a:rPr lang="fr-FR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-FR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pgaudit</a:t>
            </a:r>
            <a:r>
              <a:rPr lang="fr-FR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-FR" sz="1565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CASCADE</a:t>
            </a:r>
            <a:r>
              <a:rPr lang="fr-FR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ru-RU" sz="1565" dirty="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endParaRPr lang="ru-RU" sz="1565" dirty="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r>
              <a:rPr lang="en-US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ru-RU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Создание расширения</a:t>
            </a:r>
          </a:p>
          <a:p>
            <a:pPr>
              <a:buSzPts val="275"/>
            </a:pPr>
            <a:r>
              <a:rPr lang="fr-FR" sz="1565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r>
              <a:rPr lang="fr-FR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-FR" sz="1565" dirty="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EXTENSION</a:t>
            </a:r>
            <a:r>
              <a:rPr lang="fr-FR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-FR" sz="1565" dirty="0">
                <a:solidFill>
                  <a:schemeClr val="bg1"/>
                </a:solidFill>
                <a:latin typeface="Consolas"/>
                <a:ea typeface="Consolas"/>
                <a:cs typeface="Consolas"/>
                <a:sym typeface="Consolas"/>
              </a:rPr>
              <a:t>pgaudit</a:t>
            </a:r>
            <a:r>
              <a:rPr lang="fr-FR" sz="1565" dirty="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ru-RU" sz="1565" dirty="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buSzPts val="275"/>
            </a:pPr>
            <a:endParaRPr lang="ru-RU" sz="1565" dirty="0">
              <a:solidFill>
                <a:schemeClr val="bg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C3083A12-167F-E689-D58C-A48D353EED02}"/>
              </a:ext>
            </a:extLst>
          </p:cNvPr>
          <p:cNvCxnSpPr>
            <a:cxnSpLocks/>
          </p:cNvCxnSpPr>
          <p:nvPr/>
        </p:nvCxnSpPr>
        <p:spPr>
          <a:xfrm flipH="1">
            <a:off x="4623760" y="2284899"/>
            <a:ext cx="1118561" cy="1705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A02F92D6-8984-3AB8-CD7A-2FFAF7D2B34F}"/>
              </a:ext>
            </a:extLst>
          </p:cNvPr>
          <p:cNvCxnSpPr>
            <a:cxnSpLocks/>
          </p:cNvCxnSpPr>
          <p:nvPr/>
        </p:nvCxnSpPr>
        <p:spPr>
          <a:xfrm>
            <a:off x="6449681" y="2284898"/>
            <a:ext cx="1132939" cy="1705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264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6C03D2D6-73C6-E8EE-2419-B7C7FF078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>
            <a:extLst>
              <a:ext uri="{FF2B5EF4-FFF2-40B4-BE49-F238E27FC236}">
                <a16:creationId xmlns:a16="http://schemas.microsoft.com/office/drawing/2014/main" id="{A9989D90-C735-774B-B2A4-7EEE378366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600"/>
            </a:pPr>
            <a:r>
              <a:rPr lang="ru-RU" dirty="0"/>
              <a:t>Создание патча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D62115-1D99-3F5A-061D-FB81F9D23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129" y="1593393"/>
            <a:ext cx="6005742" cy="45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22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CAC1EB33-78DB-B171-EA52-67400ABF1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>
            <a:extLst>
              <a:ext uri="{FF2B5EF4-FFF2-40B4-BE49-F238E27FC236}">
                <a16:creationId xmlns:a16="http://schemas.microsoft.com/office/drawing/2014/main" id="{78008302-A083-0544-EF2F-8CF527E189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600"/>
            </a:pPr>
            <a:r>
              <a:rPr lang="en-US" dirty="0" err="1"/>
              <a:t>pg_orchestrator</a:t>
            </a:r>
            <a:r>
              <a:rPr lang="ru-RU" dirty="0"/>
              <a:t>:протестируй наше обновление!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0A85A8-EA85-002B-2627-5EC1F524A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515" y="1336555"/>
            <a:ext cx="4908969" cy="490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114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E1E6151B-F0E9-DE4E-38BA-AFEAAF334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5">
            <a:extLst>
              <a:ext uri="{FF2B5EF4-FFF2-40B4-BE49-F238E27FC236}">
                <a16:creationId xmlns:a16="http://schemas.microsoft.com/office/drawing/2014/main" id="{B8535FDD-0660-C81C-CEFA-E7FF66E821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2913" y="2152650"/>
            <a:ext cx="5441344" cy="4017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indent="0">
              <a:buSzPts val="2000"/>
              <a:buNone/>
            </a:pPr>
            <a:r>
              <a:rPr lang="ru-RU" dirty="0"/>
              <a:t>Генерация HTML/DOC отчетов -&gt;</a:t>
            </a:r>
          </a:p>
          <a:p>
            <a:pPr marL="228600" indent="-228600">
              <a:buSzPts val="2000"/>
            </a:pPr>
            <a:r>
              <a:rPr lang="ru-RU" dirty="0"/>
              <a:t>Автоматическое создание подробных отчетов по результатам тестов и миграций</a:t>
            </a:r>
          </a:p>
          <a:p>
            <a:pPr marL="0" indent="0">
              <a:buSzPts val="2000"/>
              <a:buNone/>
            </a:pPr>
            <a:endParaRPr lang="ru-RU" dirty="0"/>
          </a:p>
          <a:p>
            <a:pPr marL="0" indent="0">
              <a:buSzPts val="2000"/>
              <a:buNone/>
            </a:pPr>
            <a:r>
              <a:rPr lang="ru-RU" dirty="0"/>
              <a:t>Кэширование результатов тестов -&gt;</a:t>
            </a:r>
          </a:p>
          <a:p>
            <a:pPr marL="228600" indent="-228600">
              <a:buSzPts val="2000"/>
            </a:pPr>
            <a:r>
              <a:rPr lang="ru-RU" dirty="0"/>
              <a:t>Запоминание результатов предыдущих запусков с возможностью сравнения нескольких версий</a:t>
            </a:r>
          </a:p>
          <a:p>
            <a:pPr marL="228600" indent="-228600">
              <a:buSzPts val="2000"/>
            </a:pPr>
            <a:endParaRPr lang="ru-RU" dirty="0"/>
          </a:p>
        </p:txBody>
      </p:sp>
      <p:sp>
        <p:nvSpPr>
          <p:cNvPr id="419" name="Google Shape;419;p45">
            <a:extLst>
              <a:ext uri="{FF2B5EF4-FFF2-40B4-BE49-F238E27FC236}">
                <a16:creationId xmlns:a16="http://schemas.microsoft.com/office/drawing/2014/main" id="{888AB54B-6321-8386-B9CA-899F09A022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ru-RU" dirty="0"/>
              <a:t>Будущее проекта</a:t>
            </a:r>
          </a:p>
        </p:txBody>
      </p:sp>
      <p:sp>
        <p:nvSpPr>
          <p:cNvPr id="3" name="Google Shape;418;p45">
            <a:extLst>
              <a:ext uri="{FF2B5EF4-FFF2-40B4-BE49-F238E27FC236}">
                <a16:creationId xmlns:a16="http://schemas.microsoft.com/office/drawing/2014/main" id="{08EBEA9D-FF9B-891D-C82F-34CDC11AEBAB}"/>
              </a:ext>
            </a:extLst>
          </p:cNvPr>
          <p:cNvSpPr txBox="1">
            <a:spLocks/>
          </p:cNvSpPr>
          <p:nvPr/>
        </p:nvSpPr>
        <p:spPr>
          <a:xfrm>
            <a:off x="6340279" y="2150938"/>
            <a:ext cx="5441344" cy="4017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C5C2B"/>
              </a:buClr>
              <a:buSzPts val="1800"/>
              <a:buFont typeface="Manrope"/>
              <a:buChar char="›"/>
              <a:defRPr sz="20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32004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Manrope"/>
              <a:buChar char="•"/>
              <a:defRPr sz="16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100"/>
              <a:buFont typeface="Manrope"/>
              <a:buChar char="›"/>
              <a:defRPr sz="11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100"/>
              <a:buFont typeface="Manrope"/>
              <a:buChar char="›"/>
              <a:defRPr sz="11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100"/>
              <a:buFont typeface="Manrope"/>
              <a:buChar char="›"/>
              <a:defRPr sz="11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Manrope"/>
              <a:buChar char="•"/>
              <a:defRPr sz="11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Manrope"/>
              <a:buChar char="•"/>
              <a:defRPr sz="11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Manrope"/>
              <a:buChar char="•"/>
              <a:defRPr sz="11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2349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Manrope"/>
              <a:buChar char="•"/>
              <a:defRPr sz="11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>
              <a:buSzPts val="2000"/>
              <a:buNone/>
            </a:pPr>
            <a:r>
              <a:rPr lang="ru-RU" dirty="0"/>
              <a:t>Работа с </a:t>
            </a:r>
            <a:r>
              <a:rPr lang="ru-RU" err="1"/>
              <a:t>продовыми</a:t>
            </a:r>
            <a:r>
              <a:rPr lang="ru-RU" dirty="0"/>
              <a:t> базами -&gt;</a:t>
            </a:r>
          </a:p>
          <a:p>
            <a:pPr marL="228600" indent="-228600">
              <a:buSzPts val="2000"/>
            </a:pPr>
            <a:r>
              <a:rPr lang="ru-RU" dirty="0"/>
              <a:t>Возможность подключения к уже запущенным БД для тестирования запросов и EXPLAIN-планов</a:t>
            </a:r>
          </a:p>
          <a:p>
            <a:pPr marL="0" indent="0">
              <a:buSzPts val="2000"/>
              <a:buNone/>
            </a:pPr>
            <a:endParaRPr lang="ru-RU" dirty="0"/>
          </a:p>
          <a:p>
            <a:pPr marL="0" indent="0">
              <a:buNone/>
            </a:pPr>
            <a:r>
              <a:rPr lang="ru-RU"/>
              <a:t>Интеграция CI/CD -&gt;</a:t>
            </a:r>
          </a:p>
          <a:p>
            <a:pPr marL="342900"/>
            <a:r>
              <a:rPr lang="ru-RU" dirty="0"/>
              <a:t>Автоматизированный запуск сценариев тестирования и обновлений в рамках CI/CD-</a:t>
            </a:r>
            <a:r>
              <a:rPr lang="ru-RU" dirty="0" err="1"/>
              <a:t>пайплайна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CFD56BF-2F0D-BC6C-9EF7-85F99FCE4C13}"/>
              </a:ext>
            </a:extLst>
          </p:cNvPr>
          <p:cNvCxnSpPr/>
          <p:nvPr/>
        </p:nvCxnSpPr>
        <p:spPr>
          <a:xfrm>
            <a:off x="6099615" y="1716075"/>
            <a:ext cx="0" cy="450225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  <a:effectLst>
            <a:outerShdw blurRad="63500" dist="38100" dir="2700000">
              <a:srgbClr val="000000">
                <a:alpha val="33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05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0"/>
          <p:cNvSpPr txBox="1">
            <a:spLocks noGrp="1"/>
          </p:cNvSpPr>
          <p:nvPr>
            <p:ph type="title"/>
          </p:nvPr>
        </p:nvSpPr>
        <p:spPr>
          <a:xfrm>
            <a:off x="692272" y="2336160"/>
            <a:ext cx="9242303" cy="157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ru-RU"/>
              <a:t>Спасибо!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5"/>
          <p:cNvSpPr txBox="1">
            <a:spLocks noGrp="1"/>
          </p:cNvSpPr>
          <p:nvPr>
            <p:ph type="body" idx="1"/>
          </p:nvPr>
        </p:nvSpPr>
        <p:spPr>
          <a:xfrm>
            <a:off x="888238" y="2004208"/>
            <a:ext cx="11306175" cy="4017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14300" indent="0">
              <a:spcAft>
                <a:spcPts val="535"/>
              </a:spcAft>
              <a:buSzPts val="2000"/>
              <a:buNone/>
            </a:pPr>
            <a:r>
              <a:rPr lang="ru-RU" sz="2400" dirty="0">
                <a:latin typeface="Arial"/>
                <a:cs typeface="Arial"/>
              </a:rPr>
              <a:t>Образование:</a:t>
            </a:r>
            <a:endParaRPr lang="en-US" sz="2400" dirty="0">
              <a:latin typeface="Arial"/>
              <a:cs typeface="Arial"/>
            </a:endParaRPr>
          </a:p>
          <a:p>
            <a:pPr marL="438785" lvl="1" indent="-285750">
              <a:spcAft>
                <a:spcPts val="535"/>
              </a:spcAft>
              <a:buSzPts val="2000"/>
              <a:buFont typeface="Manrope"/>
              <a:buChar char="•"/>
            </a:pPr>
            <a:r>
              <a:rPr lang="ru-RU" sz="1900" dirty="0">
                <a:latin typeface="Arial"/>
                <a:cs typeface="Arial"/>
              </a:rPr>
              <a:t>Аспирант «МАДИ»</a:t>
            </a:r>
            <a:endParaRPr lang="en-US" sz="2800" dirty="0">
              <a:latin typeface="Arial"/>
              <a:cs typeface="Arial"/>
            </a:endParaRPr>
          </a:p>
          <a:p>
            <a:pPr marL="153035" lvl="1" indent="0">
              <a:spcAft>
                <a:spcPts val="535"/>
              </a:spcAft>
              <a:buSzPts val="2000"/>
              <a:buNone/>
            </a:pPr>
            <a:endParaRPr lang="ru-RU" sz="1900" dirty="0">
              <a:latin typeface="Arial"/>
              <a:cs typeface="Arial"/>
            </a:endParaRPr>
          </a:p>
          <a:p>
            <a:pPr marL="0" indent="0">
              <a:spcAft>
                <a:spcPts val="535"/>
              </a:spcAft>
              <a:buSzPts val="2000"/>
              <a:buNone/>
            </a:pPr>
            <a:r>
              <a:rPr lang="ru-RU" sz="2400" dirty="0">
                <a:latin typeface="Arial"/>
                <a:cs typeface="Arial"/>
              </a:rPr>
              <a:t>  Опыт работы в проектах:</a:t>
            </a:r>
            <a:endParaRPr lang="en-US" sz="2400" dirty="0">
              <a:latin typeface="Arial"/>
              <a:cs typeface="Arial"/>
            </a:endParaRPr>
          </a:p>
          <a:p>
            <a:pPr marL="438785" lvl="1" indent="-285750">
              <a:spcAft>
                <a:spcPts val="535"/>
              </a:spcAft>
              <a:buSzPts val="2000"/>
              <a:buFont typeface="Manrope"/>
              <a:buChar char="•"/>
            </a:pPr>
            <a:r>
              <a:rPr lang="ru-RU" sz="1900" dirty="0">
                <a:latin typeface="Arial"/>
                <a:cs typeface="Arial"/>
              </a:rPr>
              <a:t>«МАДИ» </a:t>
            </a:r>
            <a:r>
              <a:rPr lang="en-US" sz="1900" dirty="0">
                <a:latin typeface="Arial"/>
                <a:cs typeface="Arial"/>
              </a:rPr>
              <a:t>TKG,</a:t>
            </a:r>
            <a:r>
              <a:rPr lang="ru-RU" sz="1900" dirty="0">
                <a:latin typeface="Arial"/>
                <a:cs typeface="Arial"/>
              </a:rPr>
              <a:t> </a:t>
            </a:r>
            <a:r>
              <a:rPr lang="en-US" sz="1900" dirty="0">
                <a:latin typeface="Arial"/>
                <a:cs typeface="Arial"/>
              </a:rPr>
              <a:t>3D-Modelling</a:t>
            </a:r>
          </a:p>
          <a:p>
            <a:pPr marL="438785" lvl="1" indent="-285750">
              <a:spcAft>
                <a:spcPts val="535"/>
              </a:spcAft>
              <a:buSzPts val="2000"/>
            </a:pPr>
            <a:r>
              <a:rPr lang="en-US" sz="1900" dirty="0" err="1">
                <a:latin typeface="Arial"/>
                <a:cs typeface="Arial"/>
              </a:rPr>
              <a:t>Tantor</a:t>
            </a:r>
            <a:r>
              <a:rPr lang="en-US" sz="1900" dirty="0">
                <a:latin typeface="Arial"/>
                <a:cs typeface="Arial"/>
              </a:rPr>
              <a:t> Labs</a:t>
            </a:r>
          </a:p>
          <a:p>
            <a:pPr marL="2286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endParaRPr lang="ru-RU" dirty="0"/>
          </a:p>
        </p:txBody>
      </p:sp>
      <p:sp>
        <p:nvSpPr>
          <p:cNvPr id="419" name="Google Shape;419;p45"/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600"/>
            </a:pPr>
            <a:r>
              <a:rPr lang="ru-RU" dirty="0"/>
              <a:t>О себе</a:t>
            </a:r>
            <a:endParaRPr dirty="0"/>
          </a:p>
        </p:txBody>
      </p:sp>
      <p:pic>
        <p:nvPicPr>
          <p:cNvPr id="2" name="Рисунок 1" descr="Изображение выглядит как текст, снимок экран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02089262-8D72-66AD-908C-56C5748B5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449" y="971550"/>
            <a:ext cx="3600450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1E23952F-568B-45FF-67E9-044FBF57C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5">
            <a:extLst>
              <a:ext uri="{FF2B5EF4-FFF2-40B4-BE49-F238E27FC236}">
                <a16:creationId xmlns:a16="http://schemas.microsoft.com/office/drawing/2014/main" id="{6F6A1307-9981-297D-5495-318A92DF3A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2913" y="2152650"/>
            <a:ext cx="6889557" cy="3364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indent="-228600">
              <a:buSzPts val="2000"/>
            </a:pPr>
            <a:r>
              <a:rPr lang="ru-RU" sz="2400" dirty="0"/>
              <a:t>«Кто из вас сталкивался с </a:t>
            </a:r>
            <a:r>
              <a:rPr lang="ru-RU" sz="2400" b="1" dirty="0"/>
              <a:t>обновлением</a:t>
            </a:r>
            <a:r>
              <a:rPr lang="ru-RU" sz="2400" dirty="0"/>
              <a:t> баз данных или </a:t>
            </a:r>
            <a:r>
              <a:rPr lang="ru-RU" sz="2400" b="1" dirty="0"/>
              <a:t>тестированием </a:t>
            </a:r>
            <a:r>
              <a:rPr lang="ru-RU" sz="2400" dirty="0"/>
              <a:t>времени выполнения запросов?»</a:t>
            </a:r>
          </a:p>
        </p:txBody>
      </p:sp>
      <p:sp>
        <p:nvSpPr>
          <p:cNvPr id="419" name="Google Shape;419;p45">
            <a:extLst>
              <a:ext uri="{FF2B5EF4-FFF2-40B4-BE49-F238E27FC236}">
                <a16:creationId xmlns:a16="http://schemas.microsoft.com/office/drawing/2014/main" id="{F745D2D5-9ACA-D531-2795-2F4AD42CD2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ru-RU"/>
              <a:t>Начнём с вопроса</a:t>
            </a:r>
          </a:p>
        </p:txBody>
      </p:sp>
      <p:pic>
        <p:nvPicPr>
          <p:cNvPr id="5" name="Рисунок 4" descr="Изображение выглядит как пружина, спиральная пружина, природа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FBA4F184-1446-C49B-A6A6-4BC1532D9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948" y="969817"/>
            <a:ext cx="4794502" cy="402075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286314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>
          <a:extLst>
            <a:ext uri="{FF2B5EF4-FFF2-40B4-BE49-F238E27FC236}">
              <a16:creationId xmlns:a16="http://schemas.microsoft.com/office/drawing/2014/main" id="{1AADF759-BB86-DB44-70EC-6072379ED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>
            <a:extLst>
              <a:ext uri="{FF2B5EF4-FFF2-40B4-BE49-F238E27FC236}">
                <a16:creationId xmlns:a16="http://schemas.microsoft.com/office/drawing/2014/main" id="{8AECA117-0ED8-4823-C45F-325DAFE657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2913" y="2435378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2500" lnSpcReduction="20000"/>
          </a:bodyPr>
          <a:lstStyle/>
          <a:p>
            <a:pPr marL="0" indent="0"/>
            <a:r>
              <a:rPr lang="ru-RU"/>
              <a:t>Сложность миграций и обновлений</a:t>
            </a:r>
          </a:p>
        </p:txBody>
      </p:sp>
      <p:sp>
        <p:nvSpPr>
          <p:cNvPr id="426" name="Google Shape;426;p46">
            <a:extLst>
              <a:ext uri="{FF2B5EF4-FFF2-40B4-BE49-F238E27FC236}">
                <a16:creationId xmlns:a16="http://schemas.microsoft.com/office/drawing/2014/main" id="{27E4CE7E-C6E5-16C4-CF82-D00CE59CA734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42913" y="288144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ru-RU"/>
              <a:t>Риски простоев при выполнении </a:t>
            </a:r>
            <a:r>
              <a:rPr lang="ru-RU" err="1"/>
              <a:t>pg_upgrade</a:t>
            </a:r>
            <a:r>
              <a:rPr lang="ru-RU"/>
              <a:t> и </a:t>
            </a:r>
            <a:r>
              <a:rPr lang="ru-RU" err="1"/>
              <a:t>minor</a:t>
            </a:r>
            <a:r>
              <a:rPr lang="ru-RU"/>
              <a:t>‑обновлений</a:t>
            </a:r>
          </a:p>
          <a:p>
            <a:pPr marL="285750" indent="-285750">
              <a:buFont typeface="Arial"/>
              <a:buChar char="•"/>
            </a:pPr>
            <a:r>
              <a:rPr lang="ru-RU"/>
              <a:t>Ошибки, связанные с ручной настройкой и миграцией расширений</a:t>
            </a:r>
          </a:p>
          <a:p>
            <a:pPr marL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-RU"/>
          </a:p>
        </p:txBody>
      </p:sp>
      <p:sp>
        <p:nvSpPr>
          <p:cNvPr id="427" name="Google Shape;427;p46">
            <a:extLst>
              <a:ext uri="{FF2B5EF4-FFF2-40B4-BE49-F238E27FC236}">
                <a16:creationId xmlns:a16="http://schemas.microsoft.com/office/drawing/2014/main" id="{AD6096F3-3893-375B-4AF1-ABA9CB98AA3A}"/>
              </a:ext>
            </a:extLst>
          </p:cNvPr>
          <p:cNvSpPr txBox="1">
            <a:spLocks noGrp="1"/>
          </p:cNvSpPr>
          <p:nvPr>
            <p:ph type="body" idx="4"/>
          </p:nvPr>
        </p:nvSpPr>
        <p:spPr>
          <a:xfrm>
            <a:off x="4016693" y="2435378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2500" lnSpcReduction="20000"/>
          </a:bodyPr>
          <a:lstStyle/>
          <a:p>
            <a:pPr marL="0" indent="0"/>
            <a:r>
              <a:rPr lang="ru-RU"/>
              <a:t>Риски резервного копирования и восстановления</a:t>
            </a:r>
          </a:p>
        </p:txBody>
      </p:sp>
      <p:sp>
        <p:nvSpPr>
          <p:cNvPr id="428" name="Google Shape;428;p46">
            <a:extLst>
              <a:ext uri="{FF2B5EF4-FFF2-40B4-BE49-F238E27FC236}">
                <a16:creationId xmlns:a16="http://schemas.microsoft.com/office/drawing/2014/main" id="{516FA838-ABF8-C129-B474-B7F550AAAAE5}"/>
              </a:ext>
            </a:extLst>
          </p:cNvPr>
          <p:cNvSpPr txBox="1">
            <a:spLocks noGrp="1"/>
          </p:cNvSpPr>
          <p:nvPr>
            <p:ph type="body" idx="5"/>
          </p:nvPr>
        </p:nvSpPr>
        <p:spPr>
          <a:xfrm>
            <a:off x="4016693" y="288144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ru-RU"/>
              <a:t>Ошибки при создании дампов и восстановлении данных</a:t>
            </a:r>
          </a:p>
          <a:p>
            <a:pPr marL="285750" indent="-285750">
              <a:buFont typeface="Arial"/>
              <a:buChar char="•"/>
            </a:pPr>
            <a:r>
              <a:rPr lang="ru-RU"/>
              <a:t>Высокая зависимость от ручных процедур</a:t>
            </a:r>
          </a:p>
          <a:p>
            <a:pPr marL="0" indent="0"/>
            <a:endParaRPr lang="ru-RU"/>
          </a:p>
        </p:txBody>
      </p:sp>
      <p:sp>
        <p:nvSpPr>
          <p:cNvPr id="429" name="Google Shape;429;p46">
            <a:extLst>
              <a:ext uri="{FF2B5EF4-FFF2-40B4-BE49-F238E27FC236}">
                <a16:creationId xmlns:a16="http://schemas.microsoft.com/office/drawing/2014/main" id="{EE24137F-406A-A7C4-A4BB-F990F86EABA8}"/>
              </a:ext>
            </a:extLst>
          </p:cNvPr>
          <p:cNvSpPr txBox="1">
            <a:spLocks noGrp="1"/>
          </p:cNvSpPr>
          <p:nvPr>
            <p:ph type="body" idx="6"/>
          </p:nvPr>
        </p:nvSpPr>
        <p:spPr>
          <a:xfrm>
            <a:off x="442913" y="4613039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2500" lnSpcReduction="20000"/>
          </a:bodyPr>
          <a:lstStyle/>
          <a:p>
            <a:pPr marL="0" indent="0"/>
            <a:r>
              <a:rPr lang="ru-RU"/>
              <a:t>Трудности анализа производительности запросов</a:t>
            </a:r>
          </a:p>
        </p:txBody>
      </p:sp>
      <p:sp>
        <p:nvSpPr>
          <p:cNvPr id="430" name="Google Shape;430;p46">
            <a:extLst>
              <a:ext uri="{FF2B5EF4-FFF2-40B4-BE49-F238E27FC236}">
                <a16:creationId xmlns:a16="http://schemas.microsoft.com/office/drawing/2014/main" id="{EB654A75-D0ED-F99E-F158-625120C5B00E}"/>
              </a:ext>
            </a:extLst>
          </p:cNvPr>
          <p:cNvSpPr txBox="1">
            <a:spLocks noGrp="1"/>
          </p:cNvSpPr>
          <p:nvPr>
            <p:ph type="body" idx="7"/>
          </p:nvPr>
        </p:nvSpPr>
        <p:spPr>
          <a:xfrm>
            <a:off x="442913" y="505910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ru-RU"/>
              <a:t>Сравнение EXPLAIN-планов, замер времени выполнения</a:t>
            </a:r>
          </a:p>
          <a:p>
            <a:pPr marL="285750" indent="-285750">
              <a:buFont typeface="Arial"/>
              <a:buChar char="•"/>
            </a:pPr>
            <a:r>
              <a:rPr lang="ru-RU"/>
              <a:t>Сложности в обнаружении регрессий и неэффективных запросов</a:t>
            </a:r>
          </a:p>
          <a:p>
            <a:pPr marL="0" lvl="0" indent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lang="ru-RU"/>
          </a:p>
        </p:txBody>
      </p:sp>
      <p:sp>
        <p:nvSpPr>
          <p:cNvPr id="431" name="Google Shape;431;p46">
            <a:extLst>
              <a:ext uri="{FF2B5EF4-FFF2-40B4-BE49-F238E27FC236}">
                <a16:creationId xmlns:a16="http://schemas.microsoft.com/office/drawing/2014/main" id="{BFE1ED4A-4C69-B2C9-6515-756910BB8C76}"/>
              </a:ext>
            </a:extLst>
          </p:cNvPr>
          <p:cNvSpPr txBox="1">
            <a:spLocks noGrp="1"/>
          </p:cNvSpPr>
          <p:nvPr>
            <p:ph type="body" idx="8"/>
          </p:nvPr>
        </p:nvSpPr>
        <p:spPr>
          <a:xfrm>
            <a:off x="4016693" y="4613039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62500" lnSpcReduction="20000"/>
          </a:bodyPr>
          <a:lstStyle/>
          <a:p>
            <a:pPr marL="0" indent="0"/>
            <a:r>
              <a:rPr lang="ru-RU"/>
              <a:t>Проблемы с изолированными тестовыми окружениями</a:t>
            </a:r>
          </a:p>
        </p:txBody>
      </p:sp>
      <p:sp>
        <p:nvSpPr>
          <p:cNvPr id="432" name="Google Shape;432;p46">
            <a:extLst>
              <a:ext uri="{FF2B5EF4-FFF2-40B4-BE49-F238E27FC236}">
                <a16:creationId xmlns:a16="http://schemas.microsoft.com/office/drawing/2014/main" id="{1777B003-510F-90CB-A47D-CAE93A0B8068}"/>
              </a:ext>
            </a:extLst>
          </p:cNvPr>
          <p:cNvSpPr txBox="1">
            <a:spLocks noGrp="1"/>
          </p:cNvSpPr>
          <p:nvPr>
            <p:ph type="body" idx="9"/>
          </p:nvPr>
        </p:nvSpPr>
        <p:spPr>
          <a:xfrm>
            <a:off x="4016693" y="505910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ru-RU"/>
              <a:t>Трудности создания стабильных и повторяемых условий для тестирования</a:t>
            </a:r>
          </a:p>
          <a:p>
            <a:pPr marL="285750" indent="-285750">
              <a:buFont typeface="Arial"/>
              <a:buChar char="•"/>
            </a:pPr>
            <a:r>
              <a:rPr lang="ru-RU"/>
              <a:t>Влияние внешних факторов на результаты тестов</a:t>
            </a:r>
          </a:p>
          <a:p>
            <a:pPr marL="0" indent="0"/>
            <a:endParaRPr lang="ru-RU"/>
          </a:p>
        </p:txBody>
      </p:sp>
      <p:sp>
        <p:nvSpPr>
          <p:cNvPr id="433" name="Google Shape;433;p46">
            <a:extLst>
              <a:ext uri="{FF2B5EF4-FFF2-40B4-BE49-F238E27FC236}">
                <a16:creationId xmlns:a16="http://schemas.microsoft.com/office/drawing/2014/main" id="{098C3EE2-3924-7D88-F923-1AE27D8605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65222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ru-RU" dirty="0"/>
              <a:t>Сложности сопровождения </a:t>
            </a:r>
            <a:r>
              <a:rPr lang="ru-RU" dirty="0" err="1"/>
              <a:t>PostgreSQL</a:t>
            </a:r>
            <a:r>
              <a:rPr lang="ru-RU" dirty="0"/>
              <a:t> в продакшене</a:t>
            </a:r>
          </a:p>
        </p:txBody>
      </p:sp>
      <p:pic>
        <p:nvPicPr>
          <p:cNvPr id="11" name="Рисунок 10" descr="Изображение выглядит как круг, графическая вставка, Графика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00BC3E66-3C82-D504-DEAD-2607AC7A9F4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2826" y="1130832"/>
            <a:ext cx="3735032" cy="376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43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"/>
          <p:cNvSpPr txBox="1">
            <a:spLocks noGrp="1"/>
          </p:cNvSpPr>
          <p:nvPr>
            <p:ph type="body" idx="1"/>
          </p:nvPr>
        </p:nvSpPr>
        <p:spPr>
          <a:xfrm>
            <a:off x="3757316" y="1309282"/>
            <a:ext cx="2155659" cy="75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ru-RU" dirty="0"/>
              <a:t>Обновления и миграции</a:t>
            </a:r>
          </a:p>
        </p:txBody>
      </p:sp>
      <p:sp>
        <p:nvSpPr>
          <p:cNvPr id="439" name="Google Shape;439;p47"/>
          <p:cNvSpPr txBox="1">
            <a:spLocks noGrp="1"/>
          </p:cNvSpPr>
          <p:nvPr>
            <p:ph type="body" idx="2"/>
          </p:nvPr>
        </p:nvSpPr>
        <p:spPr>
          <a:xfrm>
            <a:off x="3757317" y="2867231"/>
            <a:ext cx="2155658" cy="226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90500" indent="-190500"/>
            <a:r>
              <a:rPr lang="ru-RU" sz="1600"/>
              <a:t>DBA</a:t>
            </a:r>
          </a:p>
          <a:p>
            <a:pPr marL="190500" indent="-190500"/>
            <a:r>
              <a:rPr lang="ru-RU" sz="1600" err="1"/>
              <a:t>DevOps</a:t>
            </a:r>
            <a:endParaRPr sz="1600" err="1"/>
          </a:p>
        </p:txBody>
      </p:sp>
      <p:sp>
        <p:nvSpPr>
          <p:cNvPr id="440" name="Google Shape;440;p47"/>
          <p:cNvSpPr txBox="1">
            <a:spLocks noGrp="1"/>
          </p:cNvSpPr>
          <p:nvPr>
            <p:ph type="body" idx="3"/>
          </p:nvPr>
        </p:nvSpPr>
        <p:spPr>
          <a:xfrm>
            <a:off x="6638018" y="1309282"/>
            <a:ext cx="2155659" cy="75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ru-RU" dirty="0"/>
              <a:t>Анализ производительности</a:t>
            </a:r>
          </a:p>
        </p:txBody>
      </p:sp>
      <p:sp>
        <p:nvSpPr>
          <p:cNvPr id="441" name="Google Shape;441;p47"/>
          <p:cNvSpPr txBox="1">
            <a:spLocks noGrp="1"/>
          </p:cNvSpPr>
          <p:nvPr>
            <p:ph type="body" idx="4"/>
          </p:nvPr>
        </p:nvSpPr>
        <p:spPr>
          <a:xfrm>
            <a:off x="6638019" y="2857335"/>
            <a:ext cx="2155658" cy="226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190500" indent="-190500"/>
            <a:r>
              <a:rPr lang="ru-RU" sz="1600"/>
              <a:t>Performance инженеры</a:t>
            </a:r>
          </a:p>
          <a:p>
            <a:pPr marL="190500" indent="-190500"/>
            <a:r>
              <a:rPr lang="ru-RU" sz="1600"/>
              <a:t>Разработчики</a:t>
            </a:r>
          </a:p>
        </p:txBody>
      </p:sp>
      <p:sp>
        <p:nvSpPr>
          <p:cNvPr id="442" name="Google Shape;442;p47"/>
          <p:cNvSpPr txBox="1">
            <a:spLocks noGrp="1"/>
          </p:cNvSpPr>
          <p:nvPr>
            <p:ph type="body" idx="5"/>
          </p:nvPr>
        </p:nvSpPr>
        <p:spPr>
          <a:xfrm>
            <a:off x="9509604" y="1309282"/>
            <a:ext cx="2155659" cy="75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ru-RU" dirty="0"/>
              <a:t>Резервное копирование и тестовые окружения</a:t>
            </a:r>
          </a:p>
        </p:txBody>
      </p:sp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442912" y="2546971"/>
            <a:ext cx="2846462" cy="289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0000"/>
          </a:bodyPr>
          <a:lstStyle/>
          <a:p>
            <a:r>
              <a:rPr lang="ru-RU" dirty="0"/>
              <a:t>Кто справляется с этими проблемами?</a:t>
            </a:r>
          </a:p>
        </p:txBody>
      </p:sp>
      <p:sp>
        <p:nvSpPr>
          <p:cNvPr id="3" name="Google Shape;439;p47">
            <a:extLst>
              <a:ext uri="{FF2B5EF4-FFF2-40B4-BE49-F238E27FC236}">
                <a16:creationId xmlns:a16="http://schemas.microsoft.com/office/drawing/2014/main" id="{DC23251B-B94B-942B-BF0A-FE98C2B0920A}"/>
              </a:ext>
            </a:extLst>
          </p:cNvPr>
          <p:cNvSpPr txBox="1">
            <a:spLocks/>
          </p:cNvSpPr>
          <p:nvPr/>
        </p:nvSpPr>
        <p:spPr>
          <a:xfrm>
            <a:off x="9510912" y="2861293"/>
            <a:ext cx="2155658" cy="226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2766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60"/>
              <a:buFont typeface="Arial"/>
              <a:buChar char="•"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2004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Manrope"/>
              <a:buChar char="•"/>
              <a:defRPr sz="16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1800"/>
              <a:buFont typeface="Manrope"/>
              <a:buChar char="›"/>
              <a:defRPr sz="9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1800"/>
              <a:buFont typeface="Manrope"/>
              <a:buChar char="›"/>
              <a:defRPr sz="9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1800"/>
              <a:buFont typeface="Manrope"/>
              <a:buChar char="›"/>
              <a:defRPr sz="9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•"/>
              <a:defRPr sz="9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•"/>
              <a:defRPr sz="9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•"/>
              <a:defRPr sz="9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anrope"/>
              <a:buChar char="•"/>
              <a:defRPr sz="900" b="0" i="0" u="none" strike="noStrike" cap="none">
                <a:solidFill>
                  <a:srgbClr val="000000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190500" indent="-190500"/>
            <a:r>
              <a:rPr lang="af-ZA" sz="1600"/>
              <a:t>DBA</a:t>
            </a:r>
          </a:p>
          <a:p>
            <a:pPr marL="190500" indent="-190500"/>
            <a:r>
              <a:rPr lang="af-ZA" sz="1600" err="1"/>
              <a:t>DevOps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4"/>
          <p:cNvSpPr txBox="1">
            <a:spLocks noGrp="1"/>
          </p:cNvSpPr>
          <p:nvPr>
            <p:ph type="body" idx="4"/>
          </p:nvPr>
        </p:nvSpPr>
        <p:spPr>
          <a:xfrm>
            <a:off x="616077" y="2599864"/>
            <a:ext cx="7788070" cy="4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ru-RU" sz="1800" b="1" dirty="0"/>
              <a:t>Ключевые возможности</a:t>
            </a:r>
          </a:p>
        </p:txBody>
      </p:sp>
      <p:sp>
        <p:nvSpPr>
          <p:cNvPr id="412" name="Google Shape;412;p44"/>
          <p:cNvSpPr txBox="1">
            <a:spLocks noGrp="1"/>
          </p:cNvSpPr>
          <p:nvPr>
            <p:ph type="body" idx="5"/>
          </p:nvPr>
        </p:nvSpPr>
        <p:spPr>
          <a:xfrm>
            <a:off x="623547" y="3267592"/>
            <a:ext cx="4613057" cy="69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indent="0"/>
            <a:r>
              <a:rPr lang="ru-RU" sz="1800" dirty="0"/>
              <a:t>Проверка обновлений в безопасном тестовом контуре -&gt;</a:t>
            </a:r>
          </a:p>
          <a:p>
            <a:pPr marL="514350" indent="-285750">
              <a:buChar char="•"/>
            </a:pPr>
            <a:r>
              <a:rPr lang="ru-RU" sz="1800" dirty="0"/>
              <a:t>Обнаружение ошибок и проблем в процессе миграции до релиза.</a:t>
            </a:r>
            <a:endParaRPr lang="ru-RU"/>
          </a:p>
          <a:p>
            <a:pPr marL="228600" indent="0"/>
            <a:endParaRPr lang="ru-RU" sz="1800" dirty="0"/>
          </a:p>
          <a:p>
            <a:pPr marL="228600" indent="0"/>
            <a:r>
              <a:rPr lang="ru-RU" sz="1800" dirty="0"/>
              <a:t>Сравнение производительности -&gt;</a:t>
            </a:r>
          </a:p>
          <a:p>
            <a:pPr marL="514350" indent="-285750">
              <a:buChar char="•"/>
            </a:pPr>
            <a:r>
              <a:rPr lang="ru-RU" sz="1800" dirty="0"/>
              <a:t>Замер времени выполнения и анализ EXPLAIN‑планов для оценки изменений между версиями СУБД.</a:t>
            </a:r>
            <a:endParaRPr lang="ru-RU" dirty="0"/>
          </a:p>
          <a:p>
            <a:pPr marL="285750" indent="-285750">
              <a:spcBef>
                <a:spcPts val="0"/>
              </a:spcBef>
              <a:buChar char="•"/>
            </a:pPr>
            <a:endParaRPr lang="ru-RU" sz="1800">
              <a:solidFill>
                <a:srgbClr val="000000"/>
              </a:solidFill>
            </a:endParaRPr>
          </a:p>
          <a:p>
            <a:pPr>
              <a:buChar char="•"/>
            </a:pPr>
            <a:endParaRPr lang="ru-RU" sz="1800"/>
          </a:p>
          <a:p>
            <a:pPr>
              <a:buFont typeface="Arial"/>
              <a:buChar char="•"/>
            </a:pPr>
            <a:endParaRPr lang="ru-RU" sz="1800"/>
          </a:p>
          <a:p>
            <a:pPr marL="285750" indent="-285750">
              <a:spcBef>
                <a:spcPts val="0"/>
              </a:spcBef>
              <a:buChar char="•"/>
            </a:pPr>
            <a:endParaRPr lang="ru-RU" sz="1800"/>
          </a:p>
        </p:txBody>
      </p:sp>
      <p:sp>
        <p:nvSpPr>
          <p:cNvPr id="413" name="Google Shape;413;p44"/>
          <p:cNvSpPr txBox="1">
            <a:spLocks noGrp="1"/>
          </p:cNvSpPr>
          <p:nvPr>
            <p:ph type="title"/>
          </p:nvPr>
        </p:nvSpPr>
        <p:spPr>
          <a:xfrm>
            <a:off x="585917" y="1471652"/>
            <a:ext cx="734979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ru-RU"/>
              <a:t>Что такое </a:t>
            </a:r>
            <a:r>
              <a:rPr lang="ru-RU" err="1"/>
              <a:t>PostgreSQL</a:t>
            </a:r>
            <a:r>
              <a:rPr lang="ru-RU"/>
              <a:t> </a:t>
            </a:r>
            <a:r>
              <a:rPr lang="ru-RU" err="1"/>
              <a:t>Orchestrator</a:t>
            </a:r>
            <a:r>
              <a:rPr lang="ru-RU"/>
              <a:t>?</a:t>
            </a:r>
          </a:p>
        </p:txBody>
      </p:sp>
      <p:pic>
        <p:nvPicPr>
          <p:cNvPr id="3" name="Рисунок 2" descr="Изображение выглядит как Графика, графический дизайн, круг, логотип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48606958-5036-FA2C-DAB8-996E1302B8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87" t="4534" r="3741" b="4786"/>
          <a:stretch/>
        </p:blipFill>
        <p:spPr>
          <a:xfrm>
            <a:off x="7359679" y="1603471"/>
            <a:ext cx="3692583" cy="364570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>
          <a:extLst>
            <a:ext uri="{FF2B5EF4-FFF2-40B4-BE49-F238E27FC236}">
              <a16:creationId xmlns:a16="http://schemas.microsoft.com/office/drawing/2014/main" id="{D637E289-109B-2FF4-5B79-22A357708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">
            <a:extLst>
              <a:ext uri="{FF2B5EF4-FFF2-40B4-BE49-F238E27FC236}">
                <a16:creationId xmlns:a16="http://schemas.microsoft.com/office/drawing/2014/main" id="{1898EC04-E4D9-C721-8EA2-9A49051670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3838625" cy="266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en-US" err="1"/>
              <a:t>Технологическая</a:t>
            </a:r>
            <a:r>
              <a:rPr lang="en-US"/>
              <a:t> </a:t>
            </a:r>
            <a:r>
              <a:rPr lang="en-US" err="1"/>
              <a:t>база</a:t>
            </a:r>
            <a:r>
              <a:rPr lang="en-US"/>
              <a:t> </a:t>
            </a:r>
            <a:r>
              <a:rPr lang="en-US" err="1"/>
              <a:t>проекта</a:t>
            </a:r>
            <a:endParaRPr lang="ru-RU" err="1"/>
          </a:p>
        </p:txBody>
      </p:sp>
      <p:sp>
        <p:nvSpPr>
          <p:cNvPr id="454" name="Google Shape;454;p49">
            <a:extLst>
              <a:ext uri="{FF2B5EF4-FFF2-40B4-BE49-F238E27FC236}">
                <a16:creationId xmlns:a16="http://schemas.microsoft.com/office/drawing/2014/main" id="{A991D3DB-BFF0-3E28-F3A5-5DE9ECD296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06925" y="873833"/>
            <a:ext cx="7408849" cy="5117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indent="-101600">
              <a:buNone/>
            </a:pPr>
            <a:r>
              <a:rPr lang="en-US" err="1"/>
              <a:t>Основные</a:t>
            </a:r>
            <a:r>
              <a:rPr lang="en-US"/>
              <a:t> </a:t>
            </a:r>
            <a:r>
              <a:rPr lang="en-US" err="1"/>
              <a:t>языки</a:t>
            </a:r>
            <a:r>
              <a:rPr lang="en-US"/>
              <a:t>:</a:t>
            </a:r>
          </a:p>
          <a:p>
            <a:pPr marL="469900"/>
            <a:r>
              <a:rPr lang="en-US"/>
              <a:t>Python</a:t>
            </a:r>
          </a:p>
          <a:p>
            <a:pPr marL="469900"/>
            <a:r>
              <a:rPr lang="en-US"/>
              <a:t>YAML</a:t>
            </a:r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r>
              <a:rPr lang="en-US" err="1"/>
              <a:t>Контейнеризация</a:t>
            </a:r>
            <a:r>
              <a:rPr lang="en-US"/>
              <a:t>:</a:t>
            </a:r>
          </a:p>
          <a:p>
            <a:pPr marL="469900"/>
            <a:r>
              <a:rPr lang="en-US"/>
              <a:t>Docker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изолированных</a:t>
            </a:r>
            <a:r>
              <a:rPr lang="en-US"/>
              <a:t> </a:t>
            </a:r>
            <a:r>
              <a:rPr lang="en-US" err="1"/>
              <a:t>тестовых</a:t>
            </a:r>
            <a:r>
              <a:rPr lang="en-US"/>
              <a:t> </a:t>
            </a:r>
            <a:r>
              <a:rPr lang="en-US" err="1"/>
              <a:t>окружений</a:t>
            </a:r>
            <a:endParaRPr lang="en-US"/>
          </a:p>
          <a:p>
            <a:pPr marL="127000" indent="0">
              <a:buNone/>
            </a:pPr>
            <a:endParaRPr lang="en-US"/>
          </a:p>
          <a:p>
            <a:pPr marL="127000" indent="0">
              <a:buNone/>
            </a:pPr>
            <a:r>
              <a:rPr lang="en-US" err="1"/>
              <a:t>Основные</a:t>
            </a:r>
            <a:r>
              <a:rPr lang="en-US"/>
              <a:t> </a:t>
            </a:r>
            <a:r>
              <a:rPr lang="en-US" err="1"/>
              <a:t>библиотеки</a:t>
            </a:r>
            <a:r>
              <a:rPr lang="en-US"/>
              <a:t> и </a:t>
            </a:r>
            <a:r>
              <a:rPr lang="en-US" err="1"/>
              <a:t>инструменты</a:t>
            </a:r>
            <a:r>
              <a:rPr lang="en-US"/>
              <a:t>:</a:t>
            </a:r>
          </a:p>
          <a:p>
            <a:pPr marL="469900"/>
            <a:r>
              <a:rPr lang="en-US" err="1"/>
              <a:t>PyYAML</a:t>
            </a:r>
            <a:r>
              <a:rPr lang="en-US"/>
              <a:t> –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работы</a:t>
            </a:r>
            <a:r>
              <a:rPr lang="en-US"/>
              <a:t> с YAML</a:t>
            </a:r>
          </a:p>
          <a:p>
            <a:pPr marL="469900"/>
            <a:r>
              <a:rPr lang="en-US" err="1"/>
              <a:t>Pydantic</a:t>
            </a:r>
            <a:r>
              <a:rPr lang="en-US"/>
              <a:t> –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валидации</a:t>
            </a:r>
            <a:r>
              <a:rPr lang="en-US"/>
              <a:t> </a:t>
            </a:r>
            <a:r>
              <a:rPr lang="en-US" err="1"/>
              <a:t>конфигураций</a:t>
            </a:r>
            <a:endParaRPr lang="en-US"/>
          </a:p>
          <a:p>
            <a:pPr marL="469900"/>
            <a:r>
              <a:rPr lang="en-US"/>
              <a:t>docker-</a:t>
            </a:r>
            <a:r>
              <a:rPr lang="en-US" err="1"/>
              <a:t>py</a:t>
            </a:r>
            <a:r>
              <a:rPr lang="en-US"/>
              <a:t> –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управления</a:t>
            </a:r>
            <a:r>
              <a:rPr lang="en-US"/>
              <a:t> Docker-</a:t>
            </a:r>
            <a:r>
              <a:rPr lang="en-US" err="1"/>
              <a:t>контейнерами</a:t>
            </a:r>
            <a:endParaRPr lang="en-US"/>
          </a:p>
          <a:p>
            <a:pPr marL="469900"/>
            <a:r>
              <a:rPr lang="en-US" err="1"/>
              <a:t>asyncpg</a:t>
            </a:r>
            <a:r>
              <a:rPr lang="en-US"/>
              <a:t> – </a:t>
            </a:r>
            <a:r>
              <a:rPr lang="en-US" err="1"/>
              <a:t>для</a:t>
            </a:r>
            <a:r>
              <a:rPr lang="en-US"/>
              <a:t> </a:t>
            </a:r>
            <a:r>
              <a:rPr lang="en-US" err="1"/>
              <a:t>асинхронного</a:t>
            </a:r>
            <a:r>
              <a:rPr lang="en-US"/>
              <a:t> </a:t>
            </a:r>
            <a:r>
              <a:rPr lang="en-US" err="1"/>
              <a:t>взаимодействия</a:t>
            </a:r>
            <a:r>
              <a:rPr lang="en-US"/>
              <a:t> с PostgreSQL</a:t>
            </a:r>
          </a:p>
        </p:txBody>
      </p:sp>
      <p:pic>
        <p:nvPicPr>
          <p:cNvPr id="2" name="Рисунок 1" descr="Изображение выглядит как графическая вставка, Графика, мультфильм, дизайн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9B3CA4D6-2952-05D9-975E-8D0A668EE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9775" y="1392903"/>
            <a:ext cx="4924323" cy="492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773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>
          <a:extLst>
            <a:ext uri="{FF2B5EF4-FFF2-40B4-BE49-F238E27FC236}">
              <a16:creationId xmlns:a16="http://schemas.microsoft.com/office/drawing/2014/main" id="{A0D47AED-1EE8-1530-96CE-EE570F91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">
            <a:extLst>
              <a:ext uri="{FF2B5EF4-FFF2-40B4-BE49-F238E27FC236}">
                <a16:creationId xmlns:a16="http://schemas.microsoft.com/office/drawing/2014/main" id="{D85063F6-7357-908B-BDCC-6E4246C961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853" y="680071"/>
            <a:ext cx="4809801" cy="2663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r>
              <a:rPr lang="en-US" err="1"/>
              <a:t>Поддерживаемые</a:t>
            </a:r>
            <a:r>
              <a:rPr lang="en-US"/>
              <a:t> </a:t>
            </a:r>
            <a:r>
              <a:rPr lang="en-US" err="1"/>
              <a:t>типы</a:t>
            </a:r>
            <a:r>
              <a:rPr lang="en-US"/>
              <a:t> СУБД</a:t>
            </a:r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63E6E45-CFA1-8A51-CEB8-E78B5CDA5A67}"/>
              </a:ext>
            </a:extLst>
          </p:cNvPr>
          <p:cNvSpPr/>
          <p:nvPr/>
        </p:nvSpPr>
        <p:spPr>
          <a:xfrm>
            <a:off x="4394790" y="671102"/>
            <a:ext cx="260254" cy="55079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Google Shape;454;p49">
            <a:extLst>
              <a:ext uri="{FF2B5EF4-FFF2-40B4-BE49-F238E27FC236}">
                <a16:creationId xmlns:a16="http://schemas.microsoft.com/office/drawing/2014/main" id="{45F0ABF9-CB0A-7E1D-C63F-17BB7042CA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3052" y="2114299"/>
            <a:ext cx="4662106" cy="4647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228600" indent="-101600">
              <a:buNone/>
            </a:pPr>
            <a:r>
              <a:rPr lang="en-US" dirty="0" err="1">
                <a:solidFill>
                  <a:schemeClr val="accent2"/>
                </a:solidFill>
              </a:rPr>
              <a:t>Tantor</a:t>
            </a:r>
            <a:r>
              <a:rPr lang="en-US" dirty="0">
                <a:solidFill>
                  <a:schemeClr val="accent2"/>
                </a:solidFill>
              </a:rPr>
              <a:t> Database</a:t>
            </a:r>
            <a:r>
              <a:rPr lang="en-US" dirty="0"/>
              <a:t> (</a:t>
            </a:r>
            <a:r>
              <a:rPr lang="en-US" dirty="0" err="1"/>
              <a:t>ttdb</a:t>
            </a:r>
            <a:r>
              <a:rPr lang="en-US" dirty="0"/>
              <a:t>)</a:t>
            </a:r>
            <a:endParaRPr lang="ru-RU" dirty="0"/>
          </a:p>
          <a:p>
            <a:pPr marL="469900"/>
            <a:r>
              <a:rPr lang="en-US" dirty="0" err="1"/>
              <a:t>Специализированная</a:t>
            </a:r>
            <a:r>
              <a:rPr lang="en-US" dirty="0"/>
              <a:t> </a:t>
            </a:r>
            <a:r>
              <a:rPr lang="en-US" dirty="0" err="1"/>
              <a:t>сборка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определённых</a:t>
            </a:r>
            <a:r>
              <a:rPr lang="en-US" dirty="0"/>
              <a:t> </a:t>
            </a:r>
            <a:r>
              <a:rPr lang="en-US" dirty="0" err="1"/>
              <a:t>задач</a:t>
            </a:r>
            <a:r>
              <a:rPr lang="en-US" dirty="0"/>
              <a:t> с </a:t>
            </a:r>
            <a:r>
              <a:rPr lang="en-US" dirty="0" err="1"/>
              <a:t>дополнительными</a:t>
            </a:r>
            <a:r>
              <a:rPr lang="en-US" dirty="0"/>
              <a:t> </a:t>
            </a:r>
            <a:r>
              <a:rPr lang="en-US" dirty="0" err="1"/>
              <a:t>настройками</a:t>
            </a:r>
            <a:endParaRPr lang="en-US" dirty="0"/>
          </a:p>
          <a:p>
            <a:pPr marL="127000" indent="0">
              <a:buNone/>
            </a:pPr>
            <a:endParaRPr lang="en-US" dirty="0"/>
          </a:p>
          <a:p>
            <a:pPr marL="127000" indent="0">
              <a:buNone/>
            </a:pPr>
            <a:r>
              <a:rPr lang="en-US" dirty="0">
                <a:solidFill>
                  <a:schemeClr val="accent3">
                    <a:lumMod val="49000"/>
                  </a:schemeClr>
                </a:solidFill>
              </a:rPr>
              <a:t>PostgreSQL</a:t>
            </a:r>
            <a:r>
              <a:rPr lang="en-US" dirty="0"/>
              <a:t> (</a:t>
            </a:r>
            <a:r>
              <a:rPr lang="en-US" dirty="0" err="1"/>
              <a:t>pgdg</a:t>
            </a:r>
            <a:r>
              <a:rPr lang="en-US" dirty="0"/>
              <a:t>):</a:t>
            </a:r>
          </a:p>
          <a:p>
            <a:pPr marL="469900"/>
            <a:r>
              <a:rPr lang="en-US" dirty="0" err="1"/>
              <a:t>Стандартная</a:t>
            </a:r>
            <a:r>
              <a:rPr lang="en-US" dirty="0"/>
              <a:t> </a:t>
            </a:r>
            <a:r>
              <a:rPr lang="en-US" dirty="0" err="1"/>
              <a:t>сборка</a:t>
            </a:r>
            <a:r>
              <a:rPr lang="en-US" dirty="0"/>
              <a:t>, </a:t>
            </a:r>
            <a:r>
              <a:rPr lang="en-US" dirty="0" err="1"/>
              <a:t>широко</a:t>
            </a:r>
            <a:r>
              <a:rPr lang="en-US" dirty="0"/>
              <a:t> </a:t>
            </a:r>
            <a:r>
              <a:rPr lang="en-US" dirty="0" err="1"/>
              <a:t>используемая</a:t>
            </a:r>
            <a:r>
              <a:rPr lang="en-US" dirty="0"/>
              <a:t> в </a:t>
            </a:r>
            <a:r>
              <a:rPr lang="en-US" dirty="0" err="1"/>
              <a:t>продакшн-средах</a:t>
            </a:r>
            <a:endParaRPr lang="en-US" dirty="0"/>
          </a:p>
          <a:p>
            <a:pPr marL="469900"/>
            <a:endParaRPr lang="en-US" dirty="0"/>
          </a:p>
          <a:p>
            <a:pPr marL="127000" indent="0">
              <a:buNone/>
            </a:pPr>
            <a:r>
              <a:rPr lang="en-US" dirty="0">
                <a:solidFill>
                  <a:schemeClr val="accent3">
                    <a:lumMod val="49000"/>
                  </a:schemeClr>
                </a:solidFill>
              </a:rPr>
              <a:t>PGDG </a:t>
            </a:r>
            <a:r>
              <a:rPr lang="en-US" dirty="0"/>
              <a:t>- PostgreSQL </a:t>
            </a:r>
            <a:r>
              <a:rPr lang="en-US" dirty="0" err="1"/>
              <a:t>от</a:t>
            </a:r>
            <a:r>
              <a:rPr lang="en-US" dirty="0"/>
              <a:t> Global Development Group</a:t>
            </a:r>
          </a:p>
          <a:p>
            <a:pPr marL="127000" indent="0">
              <a:buNone/>
            </a:pPr>
            <a:endParaRPr lang="en-US" dirty="0"/>
          </a:p>
        </p:txBody>
      </p:sp>
      <p:pic>
        <p:nvPicPr>
          <p:cNvPr id="4" name="Рисунок 3" descr="Изображение выглядит как снимок экрана, текст, круг, мультфильм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D816A970-FF37-D8B3-4915-B8F510991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557" y="946219"/>
            <a:ext cx="6521020" cy="561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09000"/>
      </p:ext>
    </p:extLst>
  </p:cSld>
  <p:clrMapOvr>
    <a:masterClrMapping/>
  </p:clrMapOvr>
</p:sld>
</file>

<file path=ppt/theme/theme1.xml><?xml version="1.0" encoding="utf-8"?>
<a:theme xmlns:a="http://schemas.openxmlformats.org/drawingml/2006/main" name="Tantor Light">
  <a:themeElements>
    <a:clrScheme name="Custom 8">
      <a:dk1>
        <a:srgbClr val="000000"/>
      </a:dk1>
      <a:lt1>
        <a:srgbClr val="FFFFFF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2867</Words>
  <Application>Microsoft Office PowerPoint</Application>
  <PresentationFormat>Широкоэкранный</PresentationFormat>
  <Paragraphs>363</Paragraphs>
  <Slides>27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3" baseType="lpstr">
      <vt:lpstr>Arial</vt:lpstr>
      <vt:lpstr>Wingdings</vt:lpstr>
      <vt:lpstr>Calibri</vt:lpstr>
      <vt:lpstr>Consolas</vt:lpstr>
      <vt:lpstr>Manrope</vt:lpstr>
      <vt:lpstr>Tantor Light</vt:lpstr>
      <vt:lpstr>pg_orchestrator: новый взгляд на тестирование PostgreSQL</vt:lpstr>
      <vt:lpstr>Репозиторий         PGBOOTCAMP</vt:lpstr>
      <vt:lpstr>О себе</vt:lpstr>
      <vt:lpstr>Начнём с вопроса</vt:lpstr>
      <vt:lpstr>Сложности сопровождения PostgreSQL в продакшене</vt:lpstr>
      <vt:lpstr>Кто справляется с этими проблемами?</vt:lpstr>
      <vt:lpstr>Что такое PostgreSQL Orchestrator?</vt:lpstr>
      <vt:lpstr>Технологическая база проекта</vt:lpstr>
      <vt:lpstr>Поддерживаемые типы СУБД</vt:lpstr>
      <vt:lpstr>Docker конфигурация</vt:lpstr>
      <vt:lpstr>Возможности модулей</vt:lpstr>
      <vt:lpstr>Use Case – Проблемы и Роли</vt:lpstr>
      <vt:lpstr>Архитектурный обзор решения</vt:lpstr>
      <vt:lpstr>Архитектура модуля Perfomance</vt:lpstr>
      <vt:lpstr>Архитектура модуля Perfomance</vt:lpstr>
      <vt:lpstr>Архитектура модуля Upgrade </vt:lpstr>
      <vt:lpstr>Предыстория: Ручное обновление и его сложности</vt:lpstr>
      <vt:lpstr>Исходная СУБД Tantor 15 BE</vt:lpstr>
      <vt:lpstr>Ручное обновление СУБД (15 → 16)</vt:lpstr>
      <vt:lpstr>Ручное обновление СУБД (15 → 16)</vt:lpstr>
      <vt:lpstr>Проверка новой версии 16 BE</vt:lpstr>
      <vt:lpstr>Сравнение версий расширений</vt:lpstr>
      <vt:lpstr>Решение проблемы</vt:lpstr>
      <vt:lpstr>Создание патча</vt:lpstr>
      <vt:lpstr>pg_orchestrator:протестируй наше обновление!</vt:lpstr>
      <vt:lpstr>Будущее проекта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Lev Nikolaev</cp:lastModifiedBy>
  <cp:revision>386</cp:revision>
  <dcterms:modified xsi:type="dcterms:W3CDTF">2025-04-09T10:16:32Z</dcterms:modified>
</cp:coreProperties>
</file>